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256" r:id="rId2"/>
    <p:sldId id="271" r:id="rId3"/>
    <p:sldId id="272" r:id="rId4"/>
    <p:sldId id="273" r:id="rId5"/>
    <p:sldId id="291" r:id="rId6"/>
    <p:sldId id="274" r:id="rId7"/>
    <p:sldId id="276" r:id="rId8"/>
    <p:sldId id="292" r:id="rId9"/>
    <p:sldId id="288" r:id="rId10"/>
    <p:sldId id="290" r:id="rId11"/>
    <p:sldId id="289" r:id="rId12"/>
    <p:sldId id="293" r:id="rId13"/>
    <p:sldId id="275" r:id="rId14"/>
    <p:sldId id="277" r:id="rId15"/>
    <p:sldId id="278" r:id="rId16"/>
    <p:sldId id="279" r:id="rId17"/>
    <p:sldId id="280" r:id="rId18"/>
    <p:sldId id="283" r:id="rId19"/>
    <p:sldId id="282" r:id="rId20"/>
    <p:sldId id="281"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llkommen" id="{E75E278A-FF0E-49A4-B170-79828D63BBAD}">
          <p14:sldIdLst>
            <p14:sldId id="256"/>
          </p14:sldIdLst>
        </p14:section>
        <p14:section name="Entwerfen, Morphen, mit Anmerkungen versehen, zusammenarbeiten, &quot;Sie wünschen&quot;" id="{B9B51309-D148-4332-87C2-07BE32FBCA3B}">
          <p14:sldIdLst>
            <p14:sldId id="271"/>
            <p14:sldId id="272"/>
            <p14:sldId id="273"/>
            <p14:sldId id="291"/>
            <p14:sldId id="274"/>
            <p14:sldId id="276"/>
            <p14:sldId id="292"/>
            <p14:sldId id="288"/>
            <p14:sldId id="290"/>
            <p14:sldId id="289"/>
            <p14:sldId id="293"/>
            <p14:sldId id="275"/>
            <p14:sldId id="277"/>
            <p14:sldId id="278"/>
            <p14:sldId id="279"/>
            <p14:sldId id="280"/>
            <p14:sldId id="283"/>
            <p14:sldId id="282"/>
            <p14:sldId id="281"/>
          </p14:sldIdLst>
        </p14:section>
        <p14:section name="Weitere Informationen"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AB6"/>
    <a:srgbClr val="F8CFB6"/>
    <a:srgbClr val="FF9B45"/>
    <a:srgbClr val="D24726"/>
    <a:srgbClr val="404040"/>
    <a:srgbClr val="DD462F"/>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varScale="1">
        <p:scale>
          <a:sx n="114" d="100"/>
          <a:sy n="114" d="100"/>
        </p:scale>
        <p:origin x="41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271CF6F-B353-47EF-80E6-4EDFE82542AA}" type="datetime1">
              <a:rPr lang="de-DE" smtClean="0"/>
              <a:t>25.03.2024</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de-DE" smtClean="0"/>
              <a:t>‹Nr.›</a:t>
            </a:fld>
            <a:endParaRPr lang="de-DE"/>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A315A-AEB2-48A1-84FA-B4A8FE58B7D2}" type="datetime1">
              <a:rPr lang="de-DE" smtClean="0"/>
              <a:pPr/>
              <a:t>25.03.2024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de-DE" noProof="0" smtClean="0"/>
              <a:t>‹Nr.›</a:t>
            </a:fld>
            <a:endParaRPr lang="de-DE"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DF61EA0F-A667-4B49-8422-0062BC55E249}" type="slidenum">
              <a:rPr lang="de-DE" smtClean="0"/>
              <a:t>1</a:t>
            </a:fld>
            <a:endParaRPr lang="de-DE"/>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10</a:t>
            </a:fld>
            <a:endParaRPr lang="de-DE"/>
          </a:p>
        </p:txBody>
      </p:sp>
    </p:spTree>
    <p:extLst>
      <p:ext uri="{BB962C8B-B14F-4D97-AF65-F5344CB8AC3E}">
        <p14:creationId xmlns:p14="http://schemas.microsoft.com/office/powerpoint/2010/main" val="2174821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11</a:t>
            </a:fld>
            <a:endParaRPr lang="de-DE"/>
          </a:p>
        </p:txBody>
      </p:sp>
    </p:spTree>
    <p:extLst>
      <p:ext uri="{BB962C8B-B14F-4D97-AF65-F5344CB8AC3E}">
        <p14:creationId xmlns:p14="http://schemas.microsoft.com/office/powerpoint/2010/main" val="279905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12</a:t>
            </a:fld>
            <a:endParaRPr lang="de-DE"/>
          </a:p>
        </p:txBody>
      </p:sp>
    </p:spTree>
    <p:extLst>
      <p:ext uri="{BB962C8B-B14F-4D97-AF65-F5344CB8AC3E}">
        <p14:creationId xmlns:p14="http://schemas.microsoft.com/office/powerpoint/2010/main" val="2692135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13</a:t>
            </a:fld>
            <a:endParaRPr lang="de-DE"/>
          </a:p>
        </p:txBody>
      </p:sp>
    </p:spTree>
    <p:extLst>
      <p:ext uri="{BB962C8B-B14F-4D97-AF65-F5344CB8AC3E}">
        <p14:creationId xmlns:p14="http://schemas.microsoft.com/office/powerpoint/2010/main" val="679928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14</a:t>
            </a:fld>
            <a:endParaRPr lang="de-DE"/>
          </a:p>
        </p:txBody>
      </p:sp>
    </p:spTree>
    <p:extLst>
      <p:ext uri="{BB962C8B-B14F-4D97-AF65-F5344CB8AC3E}">
        <p14:creationId xmlns:p14="http://schemas.microsoft.com/office/powerpoint/2010/main" val="27107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15</a:t>
            </a:fld>
            <a:endParaRPr lang="de-DE"/>
          </a:p>
        </p:txBody>
      </p:sp>
    </p:spTree>
    <p:extLst>
      <p:ext uri="{BB962C8B-B14F-4D97-AF65-F5344CB8AC3E}">
        <p14:creationId xmlns:p14="http://schemas.microsoft.com/office/powerpoint/2010/main" val="571884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16</a:t>
            </a:fld>
            <a:endParaRPr lang="de-DE"/>
          </a:p>
        </p:txBody>
      </p:sp>
    </p:spTree>
    <p:extLst>
      <p:ext uri="{BB962C8B-B14F-4D97-AF65-F5344CB8AC3E}">
        <p14:creationId xmlns:p14="http://schemas.microsoft.com/office/powerpoint/2010/main" val="4131921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17</a:t>
            </a:fld>
            <a:endParaRPr lang="de-DE"/>
          </a:p>
        </p:txBody>
      </p:sp>
    </p:spTree>
    <p:extLst>
      <p:ext uri="{BB962C8B-B14F-4D97-AF65-F5344CB8AC3E}">
        <p14:creationId xmlns:p14="http://schemas.microsoft.com/office/powerpoint/2010/main" val="2053660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18</a:t>
            </a:fld>
            <a:endParaRPr lang="de-DE"/>
          </a:p>
        </p:txBody>
      </p:sp>
    </p:spTree>
    <p:extLst>
      <p:ext uri="{BB962C8B-B14F-4D97-AF65-F5344CB8AC3E}">
        <p14:creationId xmlns:p14="http://schemas.microsoft.com/office/powerpoint/2010/main" val="2884547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19</a:t>
            </a:fld>
            <a:endParaRPr lang="de-DE"/>
          </a:p>
        </p:txBody>
      </p:sp>
    </p:spTree>
    <p:extLst>
      <p:ext uri="{BB962C8B-B14F-4D97-AF65-F5344CB8AC3E}">
        <p14:creationId xmlns:p14="http://schemas.microsoft.com/office/powerpoint/2010/main" val="385173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2</a:t>
            </a:fld>
            <a:endParaRPr lang="de-DE"/>
          </a:p>
        </p:txBody>
      </p:sp>
    </p:spTree>
    <p:extLst>
      <p:ext uri="{BB962C8B-B14F-4D97-AF65-F5344CB8AC3E}">
        <p14:creationId xmlns:p14="http://schemas.microsoft.com/office/powerpoint/2010/main" val="3418909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20</a:t>
            </a:fld>
            <a:endParaRPr lang="de-DE"/>
          </a:p>
        </p:txBody>
      </p:sp>
    </p:spTree>
    <p:extLst>
      <p:ext uri="{BB962C8B-B14F-4D97-AF65-F5344CB8AC3E}">
        <p14:creationId xmlns:p14="http://schemas.microsoft.com/office/powerpoint/2010/main" val="22346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3</a:t>
            </a:fld>
            <a:endParaRPr lang="de-DE"/>
          </a:p>
        </p:txBody>
      </p:sp>
    </p:spTree>
    <p:extLst>
      <p:ext uri="{BB962C8B-B14F-4D97-AF65-F5344CB8AC3E}">
        <p14:creationId xmlns:p14="http://schemas.microsoft.com/office/powerpoint/2010/main" val="103432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4</a:t>
            </a:fld>
            <a:endParaRPr lang="de-DE"/>
          </a:p>
        </p:txBody>
      </p:sp>
    </p:spTree>
    <p:extLst>
      <p:ext uri="{BB962C8B-B14F-4D97-AF65-F5344CB8AC3E}">
        <p14:creationId xmlns:p14="http://schemas.microsoft.com/office/powerpoint/2010/main" val="33247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5</a:t>
            </a:fld>
            <a:endParaRPr lang="de-DE"/>
          </a:p>
        </p:txBody>
      </p:sp>
    </p:spTree>
    <p:extLst>
      <p:ext uri="{BB962C8B-B14F-4D97-AF65-F5344CB8AC3E}">
        <p14:creationId xmlns:p14="http://schemas.microsoft.com/office/powerpoint/2010/main" val="93236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6</a:t>
            </a:fld>
            <a:endParaRPr lang="de-DE"/>
          </a:p>
        </p:txBody>
      </p:sp>
    </p:spTree>
    <p:extLst>
      <p:ext uri="{BB962C8B-B14F-4D97-AF65-F5344CB8AC3E}">
        <p14:creationId xmlns:p14="http://schemas.microsoft.com/office/powerpoint/2010/main" val="259806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7</a:t>
            </a:fld>
            <a:endParaRPr lang="de-DE"/>
          </a:p>
        </p:txBody>
      </p:sp>
    </p:spTree>
    <p:extLst>
      <p:ext uri="{BB962C8B-B14F-4D97-AF65-F5344CB8AC3E}">
        <p14:creationId xmlns:p14="http://schemas.microsoft.com/office/powerpoint/2010/main" val="378216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8</a:t>
            </a:fld>
            <a:endParaRPr lang="de-DE"/>
          </a:p>
        </p:txBody>
      </p:sp>
    </p:spTree>
    <p:extLst>
      <p:ext uri="{BB962C8B-B14F-4D97-AF65-F5344CB8AC3E}">
        <p14:creationId xmlns:p14="http://schemas.microsoft.com/office/powerpoint/2010/main" val="8706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F61EA0F-A667-4B49-8422-0062BC55E249}" type="slidenum">
              <a:rPr lang="de-DE" smtClean="0"/>
              <a:t>9</a:t>
            </a:fld>
            <a:endParaRPr lang="de-DE"/>
          </a:p>
        </p:txBody>
      </p:sp>
    </p:spTree>
    <p:extLst>
      <p:ext uri="{BB962C8B-B14F-4D97-AF65-F5344CB8AC3E}">
        <p14:creationId xmlns:p14="http://schemas.microsoft.com/office/powerpoint/2010/main" val="374041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sz="1800" noProof="0"/>
          </a:p>
        </p:txBody>
      </p:sp>
      <p:sp>
        <p:nvSpPr>
          <p:cNvPr id="2" name="Titel 1"/>
          <p:cNvSpPr>
            <a:spLocks noGrp="1"/>
          </p:cNvSpPr>
          <p:nvPr>
            <p:ph type="title" hasCustomPrompt="1"/>
          </p:nvPr>
        </p:nvSpPr>
        <p:spPr/>
        <p:txBody>
          <a:bodyPr rtlCol="0"/>
          <a:lstStyle/>
          <a:p>
            <a:pPr rtl="0"/>
            <a:r>
              <a:rPr lang="de-DE" noProof="0"/>
              <a:t>Titelmasterformat durch Klicken bearbeiten</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de-DE" sz="1800" noProof="0"/>
          </a:p>
        </p:txBody>
      </p:sp>
      <p:cxnSp>
        <p:nvCxnSpPr>
          <p:cNvPr id="12" name="Gerader Verbinde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el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de-DE" noProof="0"/>
              <a:t>Titelmasterformat durch Klicken bearbeiten</a:t>
            </a:r>
          </a:p>
        </p:txBody>
      </p:sp>
      <p:sp>
        <p:nvSpPr>
          <p:cNvPr id="3" name="Inhaltsplatzhalter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de-DE" noProof="0"/>
              <a:t>Textmasterformat durch Klicken bearbeiten</a:t>
            </a:r>
          </a:p>
          <a:p>
            <a:pPr marL="0" lvl="1" indent="0" rtl="0">
              <a:lnSpc>
                <a:spcPct val="150000"/>
              </a:lnSpc>
              <a:spcBef>
                <a:spcPts val="1000"/>
              </a:spcBef>
              <a:spcAft>
                <a:spcPts val="1200"/>
              </a:spcAft>
              <a:buNone/>
            </a:pPr>
            <a:r>
              <a:rPr lang="de-DE" noProof="0"/>
              <a:t>Zweite Ebene</a:t>
            </a:r>
          </a:p>
          <a:p>
            <a:pPr marL="0" lvl="2" indent="0" rtl="0">
              <a:lnSpc>
                <a:spcPct val="150000"/>
              </a:lnSpc>
              <a:spcBef>
                <a:spcPts val="1000"/>
              </a:spcBef>
              <a:spcAft>
                <a:spcPts val="1200"/>
              </a:spcAft>
              <a:buNone/>
            </a:pPr>
            <a:r>
              <a:rPr lang="de-DE" noProof="0"/>
              <a:t>Dritte Ebene</a:t>
            </a:r>
          </a:p>
          <a:p>
            <a:pPr marL="0" lvl="3" indent="0" rtl="0">
              <a:lnSpc>
                <a:spcPct val="150000"/>
              </a:lnSpc>
              <a:spcBef>
                <a:spcPts val="1000"/>
              </a:spcBef>
              <a:spcAft>
                <a:spcPts val="1200"/>
              </a:spcAft>
              <a:buNone/>
            </a:pPr>
            <a:r>
              <a:rPr lang="de-DE" noProof="0"/>
              <a:t>Vierte Ebene</a:t>
            </a:r>
          </a:p>
          <a:p>
            <a:pPr marL="0" lvl="4" indent="0" rtl="0">
              <a:lnSpc>
                <a:spcPct val="150000"/>
              </a:lnSpc>
              <a:spcBef>
                <a:spcPts val="1000"/>
              </a:spcBef>
              <a:spcAft>
                <a:spcPts val="1200"/>
              </a:spcAft>
              <a:buNone/>
            </a:pPr>
            <a:r>
              <a:rPr lang="de-DE" noProof="0"/>
              <a:t>Fünfte Ebene</a:t>
            </a:r>
          </a:p>
        </p:txBody>
      </p:sp>
      <p:sp>
        <p:nvSpPr>
          <p:cNvPr id="6" name="Datumsplatzhalt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A8748828-F6EB-4704-9353-51DD373A1B63}" type="datetime1">
              <a:rPr lang="de-DE" noProof="0" smtClean="0"/>
              <a:t>25.03.2024</a:t>
            </a:fld>
            <a:endParaRPr lang="de-DE" noProof="0"/>
          </a:p>
        </p:txBody>
      </p:sp>
      <p:sp>
        <p:nvSpPr>
          <p:cNvPr id="7" name="Fußzeilenplatzhalt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de-DE" noProof="0"/>
          </a:p>
        </p:txBody>
      </p:sp>
      <p:sp>
        <p:nvSpPr>
          <p:cNvPr id="8" name="Foliennummernplatzhalt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de-DE" noProof="0" smtClean="0"/>
              <a:pPr rtl="0"/>
              <a:t>‹Nr.›</a:t>
            </a:fld>
            <a:endParaRPr lang="de-DE"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9" name="Rechteck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sz="1800" noProof="0"/>
          </a:p>
        </p:txBody>
      </p:sp>
      <p:sp>
        <p:nvSpPr>
          <p:cNvPr id="10" name="Rechteck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sz="1800" noProof="0"/>
          </a:p>
        </p:txBody>
      </p:sp>
      <p:sp>
        <p:nvSpPr>
          <p:cNvPr id="2" name="Titel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de-DE" noProof="0"/>
              <a:t>Titelmasterformat durch Klicken bearbeiten</a:t>
            </a:r>
          </a:p>
        </p:txBody>
      </p:sp>
      <p:sp>
        <p:nvSpPr>
          <p:cNvPr id="7" name="Inhaltsplatzhalter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de-DE" noProof="0"/>
              <a:t>Textmasterformat durch Klicken bearbeiten</a:t>
            </a:r>
          </a:p>
          <a:p>
            <a:pPr marL="0" lvl="1" indent="0" rtl="0">
              <a:lnSpc>
                <a:spcPct val="150000"/>
              </a:lnSpc>
              <a:spcBef>
                <a:spcPts val="1000"/>
              </a:spcBef>
              <a:spcAft>
                <a:spcPts val="1200"/>
              </a:spcAft>
              <a:buNone/>
            </a:pPr>
            <a:r>
              <a:rPr lang="de-DE" noProof="0"/>
              <a:t>Zweite Ebene</a:t>
            </a:r>
          </a:p>
          <a:p>
            <a:pPr marL="0" lvl="2" indent="0" rtl="0">
              <a:lnSpc>
                <a:spcPct val="150000"/>
              </a:lnSpc>
              <a:spcBef>
                <a:spcPts val="1000"/>
              </a:spcBef>
              <a:spcAft>
                <a:spcPts val="1200"/>
              </a:spcAft>
              <a:buNone/>
            </a:pPr>
            <a:r>
              <a:rPr lang="de-DE" noProof="0"/>
              <a:t>Dritte Ebene</a:t>
            </a:r>
          </a:p>
          <a:p>
            <a:pPr marL="0" lvl="3" indent="0" rtl="0">
              <a:lnSpc>
                <a:spcPct val="150000"/>
              </a:lnSpc>
              <a:spcBef>
                <a:spcPts val="1000"/>
              </a:spcBef>
              <a:spcAft>
                <a:spcPts val="1200"/>
              </a:spcAft>
              <a:buNone/>
            </a:pPr>
            <a:r>
              <a:rPr lang="de-DE" noProof="0"/>
              <a:t>Vierte Ebene</a:t>
            </a:r>
          </a:p>
          <a:p>
            <a:pPr marL="0" lvl="4" indent="0" rtl="0">
              <a:lnSpc>
                <a:spcPct val="150000"/>
              </a:lnSpc>
              <a:spcBef>
                <a:spcPts val="1000"/>
              </a:spcBef>
              <a:spcAft>
                <a:spcPts val="1200"/>
              </a:spcAft>
              <a:buNone/>
            </a:pPr>
            <a:r>
              <a:rPr lang="de-DE" noProof="0"/>
              <a:t>Fünfte Ebene</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de-DE" sz="1800" noProof="0"/>
          </a:p>
        </p:txBody>
      </p:sp>
      <p:sp>
        <p:nvSpPr>
          <p:cNvPr id="2" name="Titelplatzhalt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de-DE" noProof="0"/>
              <a:t>Titelmasterformat durch Klicken bearbeiten</a:t>
            </a:r>
          </a:p>
        </p:txBody>
      </p:sp>
      <p:sp>
        <p:nvSpPr>
          <p:cNvPr id="3" name="Textplatzhalt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3BAA270F-9618-4C37-A567-2E8C03DB9594}" type="datetime1">
              <a:rPr lang="de-DE" noProof="0" smtClean="0"/>
              <a:t>25.03.2024</a:t>
            </a:fld>
            <a:endParaRPr lang="de-DE" noProof="0" dirty="0"/>
          </a:p>
        </p:txBody>
      </p:sp>
      <p:sp>
        <p:nvSpPr>
          <p:cNvPr id="5" name="Fußzeilenplatzhalt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de-DE" noProof="0"/>
          </a:p>
        </p:txBody>
      </p:sp>
      <p:sp>
        <p:nvSpPr>
          <p:cNvPr id="6" name="Foliennummernplatzhalt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de-DE" noProof="0" smtClean="0"/>
              <a:pPr rtl="0"/>
              <a:t>‹Nr.›</a:t>
            </a:fld>
            <a:endParaRPr lang="de-DE" noProof="0"/>
          </a:p>
        </p:txBody>
      </p:sp>
      <p:cxnSp>
        <p:nvCxnSpPr>
          <p:cNvPr id="8" name="Gerader Verbinde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Himmel, draußen, Mast, Turm enthält.&#10;&#10;Automatisch generierte Beschreibung">
            <a:extLst>
              <a:ext uri="{FF2B5EF4-FFF2-40B4-BE49-F238E27FC236}">
                <a16:creationId xmlns:a16="http://schemas.microsoft.com/office/drawing/2014/main" id="{8CA3DD98-CD05-32D3-1A2D-F625AAC5C601}"/>
              </a:ext>
            </a:extLst>
          </p:cNvPr>
          <p:cNvPicPr>
            <a:picLocks noChangeAspect="1"/>
          </p:cNvPicPr>
          <p:nvPr/>
        </p:nvPicPr>
        <p:blipFill rotWithShape="1">
          <a:blip r:embed="rId3"/>
          <a:srcRect l="36622" t="2093" r="21801" b="2466"/>
          <a:stretch/>
        </p:blipFill>
        <p:spPr>
          <a:xfrm>
            <a:off x="7033190" y="256374"/>
            <a:ext cx="4905286" cy="6320595"/>
          </a:xfrm>
          <a:prstGeom prst="rect">
            <a:avLst/>
          </a:prstGeom>
        </p:spPr>
      </p:pic>
      <p:sp>
        <p:nvSpPr>
          <p:cNvPr id="2" name="Titel 1"/>
          <p:cNvSpPr>
            <a:spLocks noGrp="1"/>
          </p:cNvSpPr>
          <p:nvPr>
            <p:ph type="ctrTitle"/>
          </p:nvPr>
        </p:nvSpPr>
        <p:spPr>
          <a:xfrm>
            <a:off x="838200" y="1164324"/>
            <a:ext cx="10515600" cy="2387600"/>
          </a:xfrm>
        </p:spPr>
        <p:txBody>
          <a:bodyPr rtlCol="0" anchor="ctr" anchorCtr="0">
            <a:normAutofit/>
          </a:bodyPr>
          <a:lstStyle/>
          <a:p>
            <a:pPr rtl="0"/>
            <a:r>
              <a:rPr lang="de-DE" sz="4800" dirty="0">
                <a:solidFill>
                  <a:schemeClr val="bg1"/>
                </a:solidFill>
              </a:rPr>
              <a:t>AI-Driven Power Pole </a:t>
            </a:r>
            <a:br>
              <a:rPr lang="de-DE" sz="4800" dirty="0">
                <a:solidFill>
                  <a:schemeClr val="bg1"/>
                </a:solidFill>
              </a:rPr>
            </a:br>
            <a:r>
              <a:rPr lang="de-DE" sz="4800" dirty="0" err="1">
                <a:solidFill>
                  <a:schemeClr val="bg1"/>
                </a:solidFill>
              </a:rPr>
              <a:t>Inspections</a:t>
            </a:r>
            <a:endParaRPr lang="de-DE" sz="4800" dirty="0">
              <a:solidFill>
                <a:schemeClr val="bg1"/>
              </a:solidFill>
            </a:endParaRPr>
          </a:p>
        </p:txBody>
      </p:sp>
      <p:sp>
        <p:nvSpPr>
          <p:cNvPr id="3" name="Untertitel 2"/>
          <p:cNvSpPr>
            <a:spLocks noGrp="1"/>
          </p:cNvSpPr>
          <p:nvPr>
            <p:ph type="subTitle" idx="4294967295"/>
          </p:nvPr>
        </p:nvSpPr>
        <p:spPr>
          <a:xfrm>
            <a:off x="855620" y="2933105"/>
            <a:ext cx="9582736" cy="1137793"/>
          </a:xfrm>
        </p:spPr>
        <p:txBody>
          <a:bodyPr rtlCol="0">
            <a:normAutofit/>
          </a:bodyPr>
          <a:lstStyle/>
          <a:p>
            <a:pPr marL="0" indent="0" rtl="0">
              <a:buNone/>
            </a:pPr>
            <a:r>
              <a:rPr lang="de-DE" sz="2400" dirty="0">
                <a:solidFill>
                  <a:schemeClr val="bg1"/>
                </a:solidFill>
                <a:latin typeface="+mj-lt"/>
              </a:rPr>
              <a:t>Case Study</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F575F455-5ACE-49A6-DD9B-B816487DF438}"/>
              </a:ext>
            </a:extLst>
          </p:cNvPr>
          <p:cNvSpPr/>
          <p:nvPr/>
        </p:nvSpPr>
        <p:spPr>
          <a:xfrm>
            <a:off x="5687767" y="1340445"/>
            <a:ext cx="5889040" cy="5099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247AF7D-DD2E-EC78-751F-0986BF076EB5}"/>
              </a:ext>
            </a:extLst>
          </p:cNvPr>
          <p:cNvSpPr/>
          <p:nvPr/>
        </p:nvSpPr>
        <p:spPr>
          <a:xfrm>
            <a:off x="457720" y="1370184"/>
            <a:ext cx="3316626" cy="50397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7"/>
          <p:cNvSpPr>
            <a:spLocks noGrp="1"/>
          </p:cNvSpPr>
          <p:nvPr>
            <p:ph type="title"/>
          </p:nvPr>
        </p:nvSpPr>
        <p:spPr>
          <a:xfrm>
            <a:off x="521207" y="448056"/>
            <a:ext cx="10829098" cy="640080"/>
          </a:xfrm>
        </p:spPr>
        <p:txBody>
          <a:bodyPr rtlCol="0">
            <a:noAutofit/>
          </a:bodyPr>
          <a:lstStyle/>
          <a:p>
            <a:pPr rtl="0"/>
            <a:r>
              <a:rPr lang="de-DE" dirty="0" err="1">
                <a:latin typeface="Segoe UI Light" panose="020B0502040204020203" pitchFamily="34" charset="0"/>
                <a:cs typeface="Segoe UI Light" panose="020B0502040204020203" pitchFamily="34" charset="0"/>
              </a:rPr>
              <a:t>Object</a:t>
            </a:r>
            <a:r>
              <a:rPr lang="de-DE" dirty="0">
                <a:latin typeface="Segoe UI Light" panose="020B0502040204020203" pitchFamily="34" charset="0"/>
                <a:cs typeface="Segoe UI Light" panose="020B0502040204020203" pitchFamily="34" charset="0"/>
              </a:rPr>
              <a:t> Classes and </a:t>
            </a:r>
            <a:r>
              <a:rPr lang="de-DE" dirty="0" err="1">
                <a:latin typeface="Segoe UI Light" panose="020B0502040204020203" pitchFamily="34" charset="0"/>
                <a:cs typeface="Segoe UI Light" panose="020B0502040204020203" pitchFamily="34" charset="0"/>
              </a:rPr>
              <a:t>Defect</a:t>
            </a:r>
            <a:r>
              <a:rPr lang="de-DE" dirty="0">
                <a:latin typeface="Segoe UI Light" panose="020B0502040204020203" pitchFamily="34" charset="0"/>
                <a:cs typeface="Segoe UI Light" panose="020B0502040204020203" pitchFamily="34" charset="0"/>
              </a:rPr>
              <a:t> Classes</a:t>
            </a:r>
          </a:p>
        </p:txBody>
      </p:sp>
      <p:sp>
        <p:nvSpPr>
          <p:cNvPr id="2" name="Inhaltsplatzhalter 17">
            <a:extLst>
              <a:ext uri="{FF2B5EF4-FFF2-40B4-BE49-F238E27FC236}">
                <a16:creationId xmlns:a16="http://schemas.microsoft.com/office/drawing/2014/main" id="{D71676BB-C416-5EEF-DA4F-78971A9FEB39}"/>
              </a:ext>
            </a:extLst>
          </p:cNvPr>
          <p:cNvSpPr txBox="1">
            <a:spLocks/>
          </p:cNvSpPr>
          <p:nvPr/>
        </p:nvSpPr>
        <p:spPr>
          <a:xfrm>
            <a:off x="541610" y="1524708"/>
            <a:ext cx="1681473"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a:cs typeface="Segoe UI" panose="020B0502040204020203" pitchFamily="34" charset="0"/>
              </a:rPr>
              <a:t>Pole</a:t>
            </a:r>
          </a:p>
          <a:p>
            <a:pPr>
              <a:lnSpc>
                <a:spcPct val="100000"/>
              </a:lnSpc>
              <a:spcAft>
                <a:spcPts val="600"/>
              </a:spcAft>
              <a:defRPr/>
            </a:pPr>
            <a:r>
              <a:rPr lang="de-DE" sz="1100" dirty="0" err="1">
                <a:cs typeface="Segoe UI" panose="020B0502040204020203" pitchFamily="34" charset="0"/>
              </a:rPr>
              <a:t>Crossarm</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Pole </a:t>
            </a:r>
            <a:r>
              <a:rPr lang="de-DE" sz="1100" dirty="0" err="1">
                <a:cs typeface="Segoe UI" panose="020B0502040204020203" pitchFamily="34" charset="0"/>
              </a:rPr>
              <a:t>cap</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Insulator</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Cable</a:t>
            </a:r>
          </a:p>
          <a:p>
            <a:pPr>
              <a:lnSpc>
                <a:spcPct val="100000"/>
              </a:lnSpc>
              <a:spcAft>
                <a:spcPts val="600"/>
              </a:spcAft>
              <a:defRPr/>
            </a:pPr>
            <a:r>
              <a:rPr lang="de-DE" sz="1100" dirty="0">
                <a:cs typeface="Segoe UI" panose="020B0502040204020203" pitchFamily="34" charset="0"/>
              </a:rPr>
              <a:t>Attachements </a:t>
            </a:r>
          </a:p>
          <a:p>
            <a:pPr>
              <a:lnSpc>
                <a:spcPct val="100000"/>
              </a:lnSpc>
              <a:spcAft>
                <a:spcPts val="600"/>
              </a:spcAft>
              <a:defRPr/>
            </a:pPr>
            <a:r>
              <a:rPr lang="de-DE" sz="1100" dirty="0">
                <a:cs typeface="Segoe UI" panose="020B0502040204020203" pitchFamily="34" charset="0"/>
              </a:rPr>
              <a:t>…</a:t>
            </a:r>
          </a:p>
        </p:txBody>
      </p:sp>
      <p:sp>
        <p:nvSpPr>
          <p:cNvPr id="3" name="Inhaltsplatzhalter 17">
            <a:extLst>
              <a:ext uri="{FF2B5EF4-FFF2-40B4-BE49-F238E27FC236}">
                <a16:creationId xmlns:a16="http://schemas.microsoft.com/office/drawing/2014/main" id="{1E3E82BF-C4EE-34EA-B21E-5E8A62165F40}"/>
              </a:ext>
            </a:extLst>
          </p:cNvPr>
          <p:cNvSpPr txBox="1">
            <a:spLocks/>
          </p:cNvSpPr>
          <p:nvPr/>
        </p:nvSpPr>
        <p:spPr>
          <a:xfrm>
            <a:off x="2069804" y="1540796"/>
            <a:ext cx="1681473"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a:cs typeface="Segoe UI" panose="020B0502040204020203" pitchFamily="34" charset="0"/>
              </a:rPr>
              <a:t>Cracks</a:t>
            </a:r>
          </a:p>
          <a:p>
            <a:pPr>
              <a:lnSpc>
                <a:spcPct val="100000"/>
              </a:lnSpc>
              <a:spcAft>
                <a:spcPts val="600"/>
              </a:spcAft>
              <a:defRPr/>
            </a:pPr>
            <a:r>
              <a:rPr lang="de-DE" sz="1100" dirty="0" err="1">
                <a:cs typeface="Segoe UI" panose="020B0502040204020203" pitchFamily="34" charset="0"/>
              </a:rPr>
              <a:t>Chippings</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Burn </a:t>
            </a:r>
            <a:r>
              <a:rPr lang="de-DE" sz="1100" dirty="0" err="1">
                <a:cs typeface="Segoe UI" panose="020B0502040204020203" pitchFamily="34" charset="0"/>
              </a:rPr>
              <a:t>marks</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Rotting</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Rust</a:t>
            </a:r>
          </a:p>
          <a:p>
            <a:pPr>
              <a:lnSpc>
                <a:spcPct val="100000"/>
              </a:lnSpc>
              <a:spcAft>
                <a:spcPts val="600"/>
              </a:spcAft>
              <a:defRPr/>
            </a:pPr>
            <a:r>
              <a:rPr lang="de-DE" sz="1100" dirty="0">
                <a:cs typeface="Segoe UI" panose="020B0502040204020203" pitchFamily="34" charset="0"/>
              </a:rPr>
              <a:t>…</a:t>
            </a:r>
          </a:p>
        </p:txBody>
      </p:sp>
      <p:sp>
        <p:nvSpPr>
          <p:cNvPr id="4" name="Inhaltsplatzhalter 17">
            <a:extLst>
              <a:ext uri="{FF2B5EF4-FFF2-40B4-BE49-F238E27FC236}">
                <a16:creationId xmlns:a16="http://schemas.microsoft.com/office/drawing/2014/main" id="{0804F23E-2816-4515-B788-53383AA5DC3E}"/>
              </a:ext>
            </a:extLst>
          </p:cNvPr>
          <p:cNvSpPr txBox="1">
            <a:spLocks/>
          </p:cNvSpPr>
          <p:nvPr/>
        </p:nvSpPr>
        <p:spPr>
          <a:xfrm>
            <a:off x="541610" y="4353887"/>
            <a:ext cx="3209667" cy="1996580"/>
          </a:xfrm>
          <a:prstGeom prst="rect">
            <a:avLst/>
          </a:prstGeom>
          <a:solidFill>
            <a:srgbClr val="F8CFB6"/>
          </a:solidFill>
        </p:spPr>
        <p:txBody>
          <a:bodyPr vert="horz" lIns="91440" tIns="45720" rIns="91440" bIns="45720" rtlCol="0">
            <a:normAutofit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defRPr/>
            </a:pPr>
            <a:r>
              <a:rPr lang="de-DE" sz="1100" dirty="0">
                <a:cs typeface="Segoe UI" panose="020B0502040204020203" pitchFamily="34" charset="0"/>
              </a:rPr>
              <a:t>2 </a:t>
            </a:r>
            <a:r>
              <a:rPr lang="de-DE" sz="1100" dirty="0" err="1">
                <a:cs typeface="Segoe UI" panose="020B0502040204020203" pitchFamily="34" charset="0"/>
              </a:rPr>
              <a:t>models</a:t>
            </a:r>
            <a:r>
              <a:rPr lang="de-DE" sz="1100" dirty="0">
                <a:cs typeface="Segoe UI" panose="020B0502040204020203" pitchFamily="34" charset="0"/>
              </a:rPr>
              <a:t> (1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class</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 1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a:t>
            </a:r>
          </a:p>
          <a:p>
            <a:pPr>
              <a:lnSpc>
                <a:spcPct val="100000"/>
              </a:lnSpc>
              <a:spcAft>
                <a:spcPts val="600"/>
              </a:spcAft>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segmentation</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Can </a:t>
            </a:r>
            <a:r>
              <a:rPr lang="de-DE" sz="1100" dirty="0" err="1">
                <a:cs typeface="Segoe UI" panose="020B0502040204020203" pitchFamily="34" charset="0"/>
              </a:rPr>
              <a:t>process</a:t>
            </a:r>
            <a:r>
              <a:rPr lang="de-DE" sz="1100" dirty="0">
                <a:cs typeface="Segoe UI" panose="020B0502040204020203" pitchFamily="34" charset="0"/>
              </a:rPr>
              <a:t> </a:t>
            </a:r>
            <a:r>
              <a:rPr lang="de-DE" sz="1100" dirty="0" err="1">
                <a:cs typeface="Segoe UI" panose="020B0502040204020203" pitchFamily="34" charset="0"/>
              </a:rPr>
              <a:t>any</a:t>
            </a:r>
            <a:r>
              <a:rPr lang="de-DE" sz="1100" dirty="0">
                <a:cs typeface="Segoe UI" panose="020B0502040204020203" pitchFamily="34" charset="0"/>
              </a:rPr>
              <a:t> </a:t>
            </a:r>
            <a:r>
              <a:rPr lang="de-DE" sz="1100" dirty="0" err="1">
                <a:cs typeface="Segoe UI" panose="020B0502040204020203" pitchFamily="34" charset="0"/>
              </a:rPr>
              <a:t>image</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matter </a:t>
            </a:r>
            <a:r>
              <a:rPr lang="de-DE" sz="1100" dirty="0" err="1">
                <a:cs typeface="Segoe UI" panose="020B0502040204020203" pitchFamily="34" charset="0"/>
              </a:rPr>
              <a:t>of</a:t>
            </a:r>
            <a:r>
              <a:rPr lang="de-DE" sz="1100" dirty="0">
                <a:cs typeface="Segoe UI" panose="020B0502040204020203" pitchFamily="34" charset="0"/>
              </a:rPr>
              <a:t> angle and </a:t>
            </a:r>
            <a:r>
              <a:rPr lang="de-DE" sz="1100" dirty="0" err="1">
                <a:cs typeface="Segoe UI" panose="020B0502040204020203" pitchFamily="34" charset="0"/>
              </a:rPr>
              <a:t>distance</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Very </a:t>
            </a:r>
            <a:r>
              <a:rPr lang="de-DE" sz="1100" dirty="0" err="1">
                <a:cs typeface="Segoe UI" panose="020B0502040204020203" pitchFamily="34" charset="0"/>
              </a:rPr>
              <a:t>general</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models</a:t>
            </a:r>
            <a:r>
              <a:rPr lang="de-DE" sz="1100" dirty="0">
                <a:cs typeface="Segoe UI" panose="020B0502040204020203" pitchFamily="34" charset="0"/>
              </a:rPr>
              <a:t> (+/-), lots </a:t>
            </a:r>
            <a:r>
              <a:rPr lang="de-DE" sz="1100" dirty="0" err="1">
                <a:cs typeface="Segoe UI" panose="020B0502040204020203" pitchFamily="34" charset="0"/>
              </a:rPr>
              <a:t>of</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train</a:t>
            </a:r>
            <a:r>
              <a:rPr lang="de-DE" sz="1100" dirty="0">
                <a:cs typeface="Segoe UI" panose="020B0502040204020203" pitchFamily="34" charset="0"/>
              </a:rPr>
              <a:t> (+), </a:t>
            </a:r>
            <a:r>
              <a:rPr lang="de-DE" sz="1100" dirty="0" err="1">
                <a:cs typeface="Segoe UI" panose="020B0502040204020203" pitchFamily="34" charset="0"/>
              </a:rPr>
              <a:t>doesn‘t</a:t>
            </a:r>
            <a:r>
              <a:rPr lang="de-DE" sz="1100" dirty="0">
                <a:cs typeface="Segoe UI" panose="020B0502040204020203" pitchFamily="34" charset="0"/>
              </a:rPr>
              <a:t> </a:t>
            </a:r>
            <a:r>
              <a:rPr lang="de-DE" sz="1100" dirty="0" err="1">
                <a:cs typeface="Segoe UI" panose="020B0502040204020203" pitchFamily="34" charset="0"/>
              </a:rPr>
              <a:t>depend</a:t>
            </a:r>
            <a:r>
              <a:rPr lang="de-DE" sz="1100" dirty="0">
                <a:cs typeface="Segoe UI" panose="020B0502040204020203" pitchFamily="34" charset="0"/>
              </a:rPr>
              <a:t> on </a:t>
            </a:r>
            <a:r>
              <a:rPr lang="de-DE" sz="1100" dirty="0" err="1">
                <a:cs typeface="Segoe UI" panose="020B0502040204020203" pitchFamily="34" charset="0"/>
              </a:rPr>
              <a:t>any</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type(+), </a:t>
            </a:r>
            <a:r>
              <a:rPr lang="de-DE" sz="1100" dirty="0" err="1">
                <a:cs typeface="Segoe UI" panose="020B0502040204020203" pitchFamily="34" charset="0"/>
              </a:rPr>
              <a:t>probably</a:t>
            </a:r>
            <a:r>
              <a:rPr lang="de-DE" sz="1100" dirty="0">
                <a:cs typeface="Segoe UI" panose="020B0502040204020203" pitchFamily="34" charset="0"/>
              </a:rPr>
              <a:t> </a:t>
            </a:r>
            <a:r>
              <a:rPr lang="de-DE" sz="1100" dirty="0" err="1">
                <a:cs typeface="Segoe UI" panose="020B0502040204020203" pitchFamily="34" charset="0"/>
              </a:rPr>
              <a:t>less</a:t>
            </a:r>
            <a:r>
              <a:rPr lang="de-DE" sz="1100" dirty="0">
                <a:cs typeface="Segoe UI" panose="020B0502040204020203" pitchFamily="34" charset="0"/>
              </a:rPr>
              <a:t> </a:t>
            </a:r>
            <a:r>
              <a:rPr lang="de-DE" sz="1100" dirty="0" err="1">
                <a:cs typeface="Segoe UI" panose="020B0502040204020203" pitchFamily="34" charset="0"/>
              </a:rPr>
              <a:t>accurate</a:t>
            </a:r>
            <a:r>
              <a:rPr lang="de-DE" sz="1100" dirty="0">
                <a:cs typeface="Segoe UI" panose="020B0502040204020203" pitchFamily="34" charset="0"/>
              </a:rPr>
              <a:t> and robust(-)</a:t>
            </a:r>
          </a:p>
        </p:txBody>
      </p:sp>
      <p:sp>
        <p:nvSpPr>
          <p:cNvPr id="6" name="Inhaltsplatzhalter 17">
            <a:extLst>
              <a:ext uri="{FF2B5EF4-FFF2-40B4-BE49-F238E27FC236}">
                <a16:creationId xmlns:a16="http://schemas.microsoft.com/office/drawing/2014/main" id="{1B8C834A-FED3-644F-7AA9-4AC15F1DB0F3}"/>
              </a:ext>
            </a:extLst>
          </p:cNvPr>
          <p:cNvSpPr txBox="1">
            <a:spLocks/>
          </p:cNvSpPr>
          <p:nvPr/>
        </p:nvSpPr>
        <p:spPr>
          <a:xfrm>
            <a:off x="6862194" y="1410041"/>
            <a:ext cx="4110606"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segmentation</a:t>
            </a:r>
            <a:r>
              <a:rPr lang="de-DE" sz="1100" dirty="0">
                <a:cs typeface="Segoe UI" panose="020B0502040204020203" pitchFamily="34" charset="0"/>
              </a:rPr>
              <a:t>):</a:t>
            </a:r>
          </a:p>
        </p:txBody>
      </p:sp>
      <p:sp>
        <p:nvSpPr>
          <p:cNvPr id="7" name="Inhaltsplatzhalter 17">
            <a:extLst>
              <a:ext uri="{FF2B5EF4-FFF2-40B4-BE49-F238E27FC236}">
                <a16:creationId xmlns:a16="http://schemas.microsoft.com/office/drawing/2014/main" id="{C64F230D-AFD9-29E8-E474-44A7FA2FAF2D}"/>
              </a:ext>
            </a:extLst>
          </p:cNvPr>
          <p:cNvSpPr txBox="1">
            <a:spLocks/>
          </p:cNvSpPr>
          <p:nvPr/>
        </p:nvSpPr>
        <p:spPr>
          <a:xfrm>
            <a:off x="5726544" y="1755772"/>
            <a:ext cx="549697"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Pole</a:t>
            </a:r>
          </a:p>
        </p:txBody>
      </p:sp>
      <p:sp>
        <p:nvSpPr>
          <p:cNvPr id="9" name="Inhaltsplatzhalter 17">
            <a:extLst>
              <a:ext uri="{FF2B5EF4-FFF2-40B4-BE49-F238E27FC236}">
                <a16:creationId xmlns:a16="http://schemas.microsoft.com/office/drawing/2014/main" id="{4990E5FE-9FE0-398B-7373-D08796D9136A}"/>
              </a:ext>
            </a:extLst>
          </p:cNvPr>
          <p:cNvSpPr txBox="1">
            <a:spLocks/>
          </p:cNvSpPr>
          <p:nvPr/>
        </p:nvSpPr>
        <p:spPr>
          <a:xfrm>
            <a:off x="7067237" y="1738728"/>
            <a:ext cx="856068"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Crossarm</a:t>
            </a:r>
            <a:endParaRPr lang="de-DE" sz="1100" dirty="0">
              <a:cs typeface="Segoe UI" panose="020B0502040204020203" pitchFamily="34" charset="0"/>
            </a:endParaRPr>
          </a:p>
        </p:txBody>
      </p:sp>
      <p:sp>
        <p:nvSpPr>
          <p:cNvPr id="10" name="Inhaltsplatzhalter 17">
            <a:extLst>
              <a:ext uri="{FF2B5EF4-FFF2-40B4-BE49-F238E27FC236}">
                <a16:creationId xmlns:a16="http://schemas.microsoft.com/office/drawing/2014/main" id="{B8B4ADC1-69BD-BBB3-026E-A2AF11EF1838}"/>
              </a:ext>
            </a:extLst>
          </p:cNvPr>
          <p:cNvSpPr txBox="1">
            <a:spLocks/>
          </p:cNvSpPr>
          <p:nvPr/>
        </p:nvSpPr>
        <p:spPr>
          <a:xfrm>
            <a:off x="8714301" y="1738728"/>
            <a:ext cx="856068"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Pole </a:t>
            </a:r>
            <a:r>
              <a:rPr lang="de-DE" sz="1100" dirty="0" err="1">
                <a:cs typeface="Segoe UI" panose="020B0502040204020203" pitchFamily="34" charset="0"/>
              </a:rPr>
              <a:t>cap</a:t>
            </a:r>
            <a:endParaRPr lang="de-DE" sz="1100" dirty="0">
              <a:cs typeface="Segoe UI" panose="020B0502040204020203" pitchFamily="34" charset="0"/>
            </a:endParaRPr>
          </a:p>
        </p:txBody>
      </p:sp>
      <p:sp>
        <p:nvSpPr>
          <p:cNvPr id="11" name="Inhaltsplatzhalter 17">
            <a:extLst>
              <a:ext uri="{FF2B5EF4-FFF2-40B4-BE49-F238E27FC236}">
                <a16:creationId xmlns:a16="http://schemas.microsoft.com/office/drawing/2014/main" id="{66125352-53FC-6D1B-2D5C-FF829DEBE3A4}"/>
              </a:ext>
            </a:extLst>
          </p:cNvPr>
          <p:cNvSpPr txBox="1">
            <a:spLocks/>
          </p:cNvSpPr>
          <p:nvPr/>
        </p:nvSpPr>
        <p:spPr>
          <a:xfrm>
            <a:off x="10020653" y="1728570"/>
            <a:ext cx="952147"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Insulator</a:t>
            </a:r>
            <a:endParaRPr lang="de-DE" sz="1100" dirty="0">
              <a:cs typeface="Segoe UI" panose="020B0502040204020203" pitchFamily="34" charset="0"/>
            </a:endParaRPr>
          </a:p>
        </p:txBody>
      </p:sp>
      <p:sp>
        <p:nvSpPr>
          <p:cNvPr id="12" name="Inhaltsplatzhalter 17">
            <a:extLst>
              <a:ext uri="{FF2B5EF4-FFF2-40B4-BE49-F238E27FC236}">
                <a16:creationId xmlns:a16="http://schemas.microsoft.com/office/drawing/2014/main" id="{C2538A10-BD2C-FA22-95AE-090523C2A29F}"/>
              </a:ext>
            </a:extLst>
          </p:cNvPr>
          <p:cNvSpPr txBox="1">
            <a:spLocks/>
          </p:cNvSpPr>
          <p:nvPr/>
        </p:nvSpPr>
        <p:spPr>
          <a:xfrm>
            <a:off x="10892192" y="1738728"/>
            <a:ext cx="1078425"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a:t>
            </a:r>
          </a:p>
        </p:txBody>
      </p:sp>
      <p:sp>
        <p:nvSpPr>
          <p:cNvPr id="13" name="Inhaltsplatzhalter 17">
            <a:extLst>
              <a:ext uri="{FF2B5EF4-FFF2-40B4-BE49-F238E27FC236}">
                <a16:creationId xmlns:a16="http://schemas.microsoft.com/office/drawing/2014/main" id="{533637EE-BBA3-1FB8-F294-DF67B597869C}"/>
              </a:ext>
            </a:extLst>
          </p:cNvPr>
          <p:cNvSpPr txBox="1">
            <a:spLocks/>
          </p:cNvSpPr>
          <p:nvPr/>
        </p:nvSpPr>
        <p:spPr>
          <a:xfrm>
            <a:off x="6982374" y="2264304"/>
            <a:ext cx="4110606" cy="2873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 (multi-</a:t>
            </a:r>
            <a:r>
              <a:rPr lang="de-DE" sz="1100" dirty="0" err="1">
                <a:cs typeface="Segoe UI" panose="020B0502040204020203" pitchFamily="34" charset="0"/>
              </a:rPr>
              <a:t>class</a:t>
            </a:r>
            <a:r>
              <a:rPr lang="de-DE" sz="1100" dirty="0">
                <a:cs typeface="Segoe UI" panose="020B0502040204020203" pitchFamily="34" charset="0"/>
              </a:rPr>
              <a:t> </a:t>
            </a:r>
            <a:r>
              <a:rPr lang="de-DE" sz="1100" dirty="0" err="1">
                <a:cs typeface="Segoe UI" panose="020B0502040204020203" pitchFamily="34" charset="0"/>
              </a:rPr>
              <a:t>classification</a:t>
            </a:r>
            <a:r>
              <a:rPr lang="de-DE" sz="1100" dirty="0">
                <a:cs typeface="Segoe UI" panose="020B0502040204020203" pitchFamily="34" charset="0"/>
              </a:rPr>
              <a:t>)</a:t>
            </a:r>
          </a:p>
        </p:txBody>
      </p:sp>
      <p:sp>
        <p:nvSpPr>
          <p:cNvPr id="16" name="Inhaltsplatzhalter 17">
            <a:extLst>
              <a:ext uri="{FF2B5EF4-FFF2-40B4-BE49-F238E27FC236}">
                <a16:creationId xmlns:a16="http://schemas.microsoft.com/office/drawing/2014/main" id="{9A2FD81E-7294-CA6B-9DFC-4874927A3EAD}"/>
              </a:ext>
            </a:extLst>
          </p:cNvPr>
          <p:cNvSpPr txBox="1">
            <a:spLocks/>
          </p:cNvSpPr>
          <p:nvPr/>
        </p:nvSpPr>
        <p:spPr>
          <a:xfrm>
            <a:off x="5687767" y="2681564"/>
            <a:ext cx="1379470" cy="214423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Pole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a:cs typeface="Segoe UI" panose="020B0502040204020203" pitchFamily="34" charset="0"/>
              </a:rPr>
              <a:t>Cracks</a:t>
            </a:r>
          </a:p>
          <a:p>
            <a:pPr>
              <a:lnSpc>
                <a:spcPct val="100000"/>
              </a:lnSpc>
              <a:spcAft>
                <a:spcPts val="600"/>
              </a:spcAft>
              <a:defRPr/>
            </a:pPr>
            <a:r>
              <a:rPr lang="de-DE" sz="1100" dirty="0" err="1">
                <a:cs typeface="Segoe UI" panose="020B0502040204020203" pitchFamily="34" charset="0"/>
              </a:rPr>
              <a:t>Chippings</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Rotting</a:t>
            </a:r>
            <a:endParaRPr lang="de-DE" sz="1100" dirty="0">
              <a:cs typeface="Segoe UI" panose="020B0502040204020203" pitchFamily="34" charset="0"/>
            </a:endParaRPr>
          </a:p>
        </p:txBody>
      </p:sp>
      <p:sp>
        <p:nvSpPr>
          <p:cNvPr id="17" name="Inhaltsplatzhalter 17">
            <a:extLst>
              <a:ext uri="{FF2B5EF4-FFF2-40B4-BE49-F238E27FC236}">
                <a16:creationId xmlns:a16="http://schemas.microsoft.com/office/drawing/2014/main" id="{607AF6A6-349D-3557-CEFC-ECE6CC328482}"/>
              </a:ext>
            </a:extLst>
          </p:cNvPr>
          <p:cNvSpPr txBox="1">
            <a:spLocks/>
          </p:cNvSpPr>
          <p:nvPr/>
        </p:nvSpPr>
        <p:spPr>
          <a:xfrm>
            <a:off x="9930427" y="2652015"/>
            <a:ext cx="1733766" cy="214423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Insulator</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err="1">
                <a:cs typeface="Segoe UI" panose="020B0502040204020203" pitchFamily="34" charset="0"/>
              </a:rPr>
              <a:t>Chippings</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Burn </a:t>
            </a:r>
            <a:r>
              <a:rPr lang="de-DE" sz="1100" dirty="0" err="1">
                <a:cs typeface="Segoe UI" panose="020B0502040204020203" pitchFamily="34" charset="0"/>
              </a:rPr>
              <a:t>marks</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Rust</a:t>
            </a:r>
          </a:p>
        </p:txBody>
      </p:sp>
      <p:sp>
        <p:nvSpPr>
          <p:cNvPr id="18" name="Inhaltsplatzhalter 17">
            <a:extLst>
              <a:ext uri="{FF2B5EF4-FFF2-40B4-BE49-F238E27FC236}">
                <a16:creationId xmlns:a16="http://schemas.microsoft.com/office/drawing/2014/main" id="{AF87F7AC-F0C5-6F74-C1F9-25D4AA95A2C7}"/>
              </a:ext>
            </a:extLst>
          </p:cNvPr>
          <p:cNvSpPr txBox="1">
            <a:spLocks/>
          </p:cNvSpPr>
          <p:nvPr/>
        </p:nvSpPr>
        <p:spPr>
          <a:xfrm>
            <a:off x="7011021" y="2666719"/>
            <a:ext cx="1733766" cy="214423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err="1">
                <a:cs typeface="Segoe UI" panose="020B0502040204020203" pitchFamily="34" charset="0"/>
              </a:rPr>
              <a:t>Crossarm</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a:cs typeface="Segoe UI" panose="020B0502040204020203" pitchFamily="34" charset="0"/>
              </a:rPr>
              <a:t>…</a:t>
            </a:r>
          </a:p>
        </p:txBody>
      </p:sp>
      <p:sp>
        <p:nvSpPr>
          <p:cNvPr id="19" name="Inhaltsplatzhalter 17">
            <a:extLst>
              <a:ext uri="{FF2B5EF4-FFF2-40B4-BE49-F238E27FC236}">
                <a16:creationId xmlns:a16="http://schemas.microsoft.com/office/drawing/2014/main" id="{997ADCC8-D69C-A76E-3DE7-7DA233CE50E3}"/>
              </a:ext>
            </a:extLst>
          </p:cNvPr>
          <p:cNvSpPr txBox="1">
            <a:spLocks/>
          </p:cNvSpPr>
          <p:nvPr/>
        </p:nvSpPr>
        <p:spPr>
          <a:xfrm>
            <a:off x="8638430" y="2674155"/>
            <a:ext cx="1733766" cy="214423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Pole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a:lnSpc>
                <a:spcPct val="100000"/>
              </a:lnSpc>
              <a:spcAft>
                <a:spcPts val="600"/>
              </a:spcAft>
              <a:defRPr/>
            </a:pPr>
            <a:r>
              <a:rPr lang="de-DE" sz="1100" dirty="0">
                <a:cs typeface="Segoe UI" panose="020B0502040204020203" pitchFamily="34" charset="0"/>
              </a:rPr>
              <a:t>…</a:t>
            </a:r>
          </a:p>
        </p:txBody>
      </p:sp>
      <p:sp>
        <p:nvSpPr>
          <p:cNvPr id="21" name="Inhaltsplatzhalter 17">
            <a:extLst>
              <a:ext uri="{FF2B5EF4-FFF2-40B4-BE49-F238E27FC236}">
                <a16:creationId xmlns:a16="http://schemas.microsoft.com/office/drawing/2014/main" id="{4D89EED0-7EA5-BED6-555D-B1EA0DE22E18}"/>
              </a:ext>
            </a:extLst>
          </p:cNvPr>
          <p:cNvSpPr txBox="1">
            <a:spLocks/>
          </p:cNvSpPr>
          <p:nvPr/>
        </p:nvSpPr>
        <p:spPr>
          <a:xfrm>
            <a:off x="5726544" y="4238034"/>
            <a:ext cx="5623761" cy="2112432"/>
          </a:xfrm>
          <a:prstGeom prst="rect">
            <a:avLst/>
          </a:prstGeom>
          <a:solidFill>
            <a:srgbClr val="F8CAB6"/>
          </a:solidFill>
        </p:spPr>
        <p:txBody>
          <a:bodyPr vert="horz" lIns="91440" tIns="45720" rIns="91440" bIns="45720" rtlCol="0">
            <a:normAutofit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defRPr/>
            </a:pPr>
            <a:r>
              <a:rPr lang="de-DE" sz="1100" dirty="0">
                <a:cs typeface="Segoe UI" panose="020B0502040204020203" pitchFamily="34" charset="0"/>
              </a:rPr>
              <a:t>1 + #Object </a:t>
            </a:r>
            <a:r>
              <a:rPr lang="de-DE" sz="1100" dirty="0" err="1">
                <a:cs typeface="Segoe UI" panose="020B0502040204020203" pitchFamily="34" charset="0"/>
              </a:rPr>
              <a:t>classes</a:t>
            </a:r>
            <a:r>
              <a:rPr lang="de-DE" sz="1100" dirty="0">
                <a:cs typeface="Segoe UI" panose="020B0502040204020203" pitchFamily="34" charset="0"/>
              </a:rPr>
              <a:t> </a:t>
            </a:r>
            <a:r>
              <a:rPr lang="de-DE" sz="1100" dirty="0" err="1">
                <a:cs typeface="Segoe UI" panose="020B0502040204020203" pitchFamily="34" charset="0"/>
              </a:rPr>
              <a:t>models</a:t>
            </a:r>
            <a:r>
              <a:rPr lang="de-DE" sz="1100" dirty="0">
                <a:cs typeface="Segoe UI" panose="020B0502040204020203" pitchFamily="34" charset="0"/>
              </a:rPr>
              <a:t>:</a:t>
            </a:r>
          </a:p>
          <a:p>
            <a:pPr lvl="1">
              <a:lnSpc>
                <a:spcPct val="100000"/>
              </a:lnSpc>
              <a:spcAft>
                <a:spcPts val="600"/>
              </a:spcAft>
              <a:defRPr/>
            </a:pPr>
            <a:r>
              <a:rPr lang="de-DE" sz="1100" dirty="0">
                <a:cs typeface="Segoe UI" panose="020B0502040204020203" pitchFamily="34" charset="0"/>
              </a:rPr>
              <a:t>1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segmentation</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 </a:t>
            </a:r>
            <a:r>
              <a:rPr lang="de-DE" sz="1100" dirty="0" err="1">
                <a:cs typeface="Segoe UI" panose="020B0502040204020203" pitchFamily="34" charset="0"/>
              </a:rPr>
              <a:t>for</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classes</a:t>
            </a:r>
            <a:endParaRPr lang="de-DE" sz="1100" dirty="0">
              <a:cs typeface="Segoe UI" panose="020B0502040204020203" pitchFamily="34" charset="0"/>
            </a:endParaRPr>
          </a:p>
          <a:p>
            <a:pPr lvl="1">
              <a:lnSpc>
                <a:spcPct val="100000"/>
              </a:lnSpc>
              <a:spcAft>
                <a:spcPts val="600"/>
              </a:spcAft>
              <a:defRPr/>
            </a:pPr>
            <a:r>
              <a:rPr lang="de-DE" sz="1100" dirty="0">
                <a:cs typeface="Segoe UI" panose="020B0502040204020203" pitchFamily="34" charset="0"/>
              </a:rPr>
              <a:t>1 </a:t>
            </a:r>
            <a:r>
              <a:rPr lang="de-DE" sz="1100" dirty="0" err="1">
                <a:cs typeface="Segoe UI" panose="020B0502040204020203" pitchFamily="34" charset="0"/>
              </a:rPr>
              <a:t>specific</a:t>
            </a:r>
            <a:r>
              <a:rPr lang="de-DE" sz="1100" dirty="0">
                <a:cs typeface="Segoe UI" panose="020B0502040204020203" pitchFamily="34" charset="0"/>
              </a:rPr>
              <a:t> multi-</a:t>
            </a:r>
            <a:r>
              <a:rPr lang="de-DE" sz="1100" dirty="0" err="1">
                <a:cs typeface="Segoe UI" panose="020B0502040204020203" pitchFamily="34" charset="0"/>
              </a:rPr>
              <a:t>class</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image</a:t>
            </a:r>
            <a:r>
              <a:rPr lang="de-DE" sz="1100" dirty="0">
                <a:cs typeface="Segoe UI" panose="020B0502040204020203" pitchFamily="34" charset="0"/>
              </a:rPr>
              <a:t> </a:t>
            </a:r>
            <a:r>
              <a:rPr lang="de-DE" sz="1100" dirty="0" err="1">
                <a:cs typeface="Segoe UI" panose="020B0502040204020203" pitchFamily="34" charset="0"/>
              </a:rPr>
              <a:t>classification</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 </a:t>
            </a:r>
            <a:r>
              <a:rPr lang="de-DE" sz="1100" dirty="0" err="1">
                <a:cs typeface="Segoe UI" panose="020B0502040204020203" pitchFamily="34" charset="0"/>
              </a:rPr>
              <a:t>for</a:t>
            </a:r>
            <a:r>
              <a:rPr lang="de-DE" sz="1100" dirty="0">
                <a:cs typeface="Segoe UI" panose="020B0502040204020203" pitchFamily="34" charset="0"/>
              </a:rPr>
              <a:t> </a:t>
            </a:r>
            <a:r>
              <a:rPr lang="de-DE" sz="1100" dirty="0" err="1">
                <a:cs typeface="Segoe UI" panose="020B0502040204020203" pitchFamily="34" charset="0"/>
              </a:rPr>
              <a:t>each</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type. Not </a:t>
            </a:r>
            <a:r>
              <a:rPr lang="de-DE" sz="1100" dirty="0" err="1">
                <a:cs typeface="Segoe UI" panose="020B0502040204020203" pitchFamily="34" charset="0"/>
              </a:rPr>
              <a:t>every</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can</a:t>
            </a:r>
            <a:r>
              <a:rPr lang="de-DE" sz="1100" dirty="0">
                <a:cs typeface="Segoe UI" panose="020B0502040204020203" pitchFamily="34" charset="0"/>
              </a:rPr>
              <a:t> </a:t>
            </a:r>
            <a:r>
              <a:rPr lang="de-DE" sz="1100" dirty="0" err="1">
                <a:cs typeface="Segoe UI" panose="020B0502040204020203" pitchFamily="34" charset="0"/>
              </a:rPr>
              <a:t>appear</a:t>
            </a:r>
            <a:r>
              <a:rPr lang="de-DE" sz="1100" dirty="0">
                <a:cs typeface="Segoe UI" panose="020B0502040204020203" pitchFamily="34" charset="0"/>
              </a:rPr>
              <a:t> on </a:t>
            </a:r>
            <a:r>
              <a:rPr lang="de-DE" sz="1100" dirty="0" err="1">
                <a:cs typeface="Segoe UI" panose="020B0502040204020203" pitchFamily="34" charset="0"/>
              </a:rPr>
              <a:t>each</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rust</a:t>
            </a:r>
            <a:r>
              <a:rPr lang="de-DE" sz="1100" dirty="0">
                <a:cs typeface="Segoe UI" panose="020B0502040204020203" pitchFamily="34" charset="0"/>
              </a:rPr>
              <a:t> on </a:t>
            </a:r>
            <a:r>
              <a:rPr lang="de-DE" sz="1100" dirty="0" err="1">
                <a:cs typeface="Segoe UI" panose="020B0502040204020203" pitchFamily="34" charset="0"/>
              </a:rPr>
              <a:t>wood</a:t>
            </a:r>
            <a:r>
              <a:rPr lang="de-DE" sz="1100" dirty="0">
                <a:cs typeface="Segoe UI" panose="020B0502040204020203" pitchFamily="34" charset="0"/>
              </a:rPr>
              <a:t> </a:t>
            </a:r>
            <a:r>
              <a:rPr lang="de-DE" sz="1100" dirty="0" err="1">
                <a:cs typeface="Segoe UI" panose="020B0502040204020203" pitchFamily="34" charset="0"/>
              </a:rPr>
              <a:t>etc</a:t>
            </a:r>
            <a:r>
              <a:rPr lang="de-DE" sz="1100" dirty="0">
                <a:cs typeface="Segoe UI" panose="020B0502040204020203" pitchFamily="34" charset="0"/>
              </a:rPr>
              <a:t>).</a:t>
            </a:r>
          </a:p>
          <a:p>
            <a:pPr>
              <a:lnSpc>
                <a:spcPct val="100000"/>
              </a:lnSpc>
              <a:spcAft>
                <a:spcPts val="600"/>
              </a:spcAft>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on all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classification</a:t>
            </a:r>
            <a:r>
              <a:rPr lang="de-DE" sz="1100" dirty="0">
                <a:cs typeface="Segoe UI" panose="020B0502040204020203" pitchFamily="34" charset="0"/>
              </a:rPr>
              <a:t> on </a:t>
            </a:r>
            <a:r>
              <a:rPr lang="de-DE" sz="1100" dirty="0" err="1">
                <a:cs typeface="Segoe UI" panose="020B0502040204020203" pitchFamily="34" charset="0"/>
              </a:rPr>
              <a:t>close</a:t>
            </a:r>
            <a:r>
              <a:rPr lang="de-DE" sz="1100" dirty="0">
                <a:cs typeface="Segoe UI" panose="020B0502040204020203" pitchFamily="34" charset="0"/>
              </a:rPr>
              <a:t> </a:t>
            </a:r>
            <a:r>
              <a:rPr lang="de-DE" sz="1100" dirty="0" err="1">
                <a:cs typeface="Segoe UI" panose="020B0502040204020203" pitchFamily="34" charset="0"/>
              </a:rPr>
              <a:t>ups</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a:t>
            </a:r>
            <a:r>
              <a:rPr lang="de-DE" sz="1100" dirty="0" err="1">
                <a:cs typeface="Segoe UI" panose="020B0502040204020203" pitchFamily="34" charset="0"/>
              </a:rPr>
              <a:t>crops</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raw</a:t>
            </a:r>
            <a:r>
              <a:rPr lang="de-DE" sz="1100" dirty="0">
                <a:cs typeface="Segoe UI" panose="020B0502040204020203" pitchFamily="34" charset="0"/>
              </a:rPr>
              <a:t>)</a:t>
            </a:r>
          </a:p>
          <a:p>
            <a:pPr>
              <a:lnSpc>
                <a:spcPct val="100000"/>
              </a:lnSpc>
              <a:spcAft>
                <a:spcPts val="600"/>
              </a:spcAft>
              <a:defRPr/>
            </a:pPr>
            <a:r>
              <a:rPr lang="de-DE" sz="1100" dirty="0" err="1">
                <a:cs typeface="Segoe UI" panose="020B0502040204020203" pitchFamily="34" charset="0"/>
              </a:rPr>
              <a:t>Specific</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models</a:t>
            </a:r>
            <a:r>
              <a:rPr lang="de-DE" sz="1100" dirty="0">
                <a:cs typeface="Segoe UI" panose="020B0502040204020203" pitchFamily="34" charset="0"/>
              </a:rPr>
              <a:t> (+), </a:t>
            </a:r>
            <a:r>
              <a:rPr lang="de-DE" sz="1100" dirty="0" err="1">
                <a:cs typeface="Segoe UI" panose="020B0502040204020203" pitchFamily="34" charset="0"/>
              </a:rPr>
              <a:t>less</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train</a:t>
            </a:r>
            <a:r>
              <a:rPr lang="de-DE" sz="1100" dirty="0">
                <a:cs typeface="Segoe UI" panose="020B0502040204020203" pitchFamily="34" charset="0"/>
              </a:rPr>
              <a:t> but </a:t>
            </a:r>
            <a:r>
              <a:rPr lang="de-DE" sz="1100" dirty="0" err="1">
                <a:cs typeface="Segoe UI" panose="020B0502040204020203" pitchFamily="34" charset="0"/>
              </a:rPr>
              <a:t>more</a:t>
            </a:r>
            <a:r>
              <a:rPr lang="de-DE" sz="1100" dirty="0">
                <a:cs typeface="Segoe UI" panose="020B0502040204020203" pitchFamily="34" charset="0"/>
              </a:rPr>
              <a:t> </a:t>
            </a:r>
            <a:r>
              <a:rPr lang="de-DE" sz="1100" dirty="0" err="1">
                <a:cs typeface="Segoe UI" panose="020B0502040204020203" pitchFamily="34" charset="0"/>
              </a:rPr>
              <a:t>precise</a:t>
            </a:r>
            <a:r>
              <a:rPr lang="de-DE" sz="1100" dirty="0">
                <a:cs typeface="Segoe UI" panose="020B0502040204020203" pitchFamily="34" charset="0"/>
              </a:rPr>
              <a:t>(-/+), </a:t>
            </a:r>
            <a:r>
              <a:rPr lang="de-DE" sz="1100" dirty="0" err="1">
                <a:cs typeface="Segoe UI" panose="020B0502040204020203" pitchFamily="34" charset="0"/>
              </a:rPr>
              <a:t>depends</a:t>
            </a:r>
            <a:r>
              <a:rPr lang="de-DE" sz="1100" dirty="0">
                <a:cs typeface="Segoe UI" panose="020B0502040204020203" pitchFamily="34" charset="0"/>
              </a:rPr>
              <a:t> on </a:t>
            </a:r>
            <a:r>
              <a:rPr lang="de-DE" sz="1100" dirty="0" err="1">
                <a:cs typeface="Segoe UI" panose="020B0502040204020203" pitchFamily="34" charset="0"/>
              </a:rPr>
              <a:t>objects</a:t>
            </a:r>
            <a:r>
              <a:rPr lang="de-DE" sz="1100" dirty="0">
                <a:cs typeface="Segoe UI" panose="020B0502040204020203" pitchFamily="34" charset="0"/>
              </a:rPr>
              <a:t> type and </a:t>
            </a:r>
            <a:r>
              <a:rPr lang="de-DE" sz="1100" dirty="0" err="1">
                <a:cs typeface="Segoe UI" panose="020B0502040204020203" pitchFamily="34" charset="0"/>
              </a:rPr>
              <a:t>new</a:t>
            </a:r>
            <a:r>
              <a:rPr lang="de-DE" sz="1100" dirty="0">
                <a:cs typeface="Segoe UI" panose="020B0502040204020203" pitchFamily="34" charset="0"/>
              </a:rPr>
              <a:t> </a:t>
            </a:r>
            <a:r>
              <a:rPr lang="de-DE" sz="1100" dirty="0" err="1">
                <a:cs typeface="Segoe UI" panose="020B0502040204020203" pitchFamily="34" charset="0"/>
              </a:rPr>
              <a:t>objects</a:t>
            </a:r>
            <a:r>
              <a:rPr lang="de-DE" sz="1100" dirty="0">
                <a:cs typeface="Segoe UI" panose="020B0502040204020203" pitchFamily="34" charset="0"/>
              </a:rPr>
              <a:t> </a:t>
            </a:r>
            <a:r>
              <a:rPr lang="de-DE" sz="1100" dirty="0" err="1">
                <a:cs typeface="Segoe UI" panose="020B0502040204020203" pitchFamily="34" charset="0"/>
              </a:rPr>
              <a:t>require</a:t>
            </a:r>
            <a:r>
              <a:rPr lang="de-DE" sz="1100" dirty="0">
                <a:cs typeface="Segoe UI" panose="020B0502040204020203" pitchFamily="34" charset="0"/>
              </a:rPr>
              <a:t> </a:t>
            </a:r>
            <a:r>
              <a:rPr lang="de-DE" sz="1100" dirty="0" err="1">
                <a:cs typeface="Segoe UI" panose="020B0502040204020203" pitchFamily="34" charset="0"/>
              </a:rPr>
              <a:t>new</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 (-), </a:t>
            </a:r>
            <a:r>
              <a:rPr lang="de-DE" sz="1100" dirty="0" err="1">
                <a:cs typeface="Segoe UI" panose="020B0502040204020203" pitchFamily="34" charset="0"/>
              </a:rPr>
              <a:t>more</a:t>
            </a:r>
            <a:r>
              <a:rPr lang="de-DE" sz="1100" dirty="0">
                <a:cs typeface="Segoe UI" panose="020B0502040204020203" pitchFamily="34" charset="0"/>
              </a:rPr>
              <a:t> </a:t>
            </a:r>
            <a:r>
              <a:rPr lang="de-DE" sz="1100" dirty="0" err="1">
                <a:cs typeface="Segoe UI" panose="020B0502040204020203" pitchFamily="34" charset="0"/>
              </a:rPr>
              <a:t>accurate</a:t>
            </a:r>
            <a:r>
              <a:rPr lang="de-DE" sz="1100" dirty="0">
                <a:cs typeface="Segoe UI" panose="020B0502040204020203" pitchFamily="34" charset="0"/>
              </a:rPr>
              <a:t> and robust (+)</a:t>
            </a:r>
          </a:p>
          <a:p>
            <a:pPr>
              <a:lnSpc>
                <a:spcPct val="100000"/>
              </a:lnSpc>
              <a:spcAft>
                <a:spcPts val="600"/>
              </a:spcAft>
              <a:defRPr/>
            </a:pPr>
            <a:endParaRPr lang="de-DE" sz="1100" dirty="0">
              <a:cs typeface="Segoe UI" panose="020B0502040204020203" pitchFamily="34" charset="0"/>
            </a:endParaRPr>
          </a:p>
        </p:txBody>
      </p:sp>
      <p:pic>
        <p:nvPicPr>
          <p:cNvPr id="23" name="Grafik 22" descr="Ein Bild, das Text, Screenshot, Diagramm, parallel enthält.&#10;&#10;Automatisch generierte Beschreibung">
            <a:extLst>
              <a:ext uri="{FF2B5EF4-FFF2-40B4-BE49-F238E27FC236}">
                <a16:creationId xmlns:a16="http://schemas.microsoft.com/office/drawing/2014/main" id="{851005B0-E05A-0C36-C212-A67771847027}"/>
              </a:ext>
            </a:extLst>
          </p:cNvPr>
          <p:cNvPicPr>
            <a:picLocks noChangeAspect="1"/>
          </p:cNvPicPr>
          <p:nvPr/>
        </p:nvPicPr>
        <p:blipFill rotWithShape="1">
          <a:blip r:embed="rId3"/>
          <a:srcRect t="7264"/>
          <a:stretch/>
        </p:blipFill>
        <p:spPr>
          <a:xfrm>
            <a:off x="3795710" y="1267021"/>
            <a:ext cx="1828800" cy="2193446"/>
          </a:xfrm>
          <a:prstGeom prst="rect">
            <a:avLst/>
          </a:prstGeom>
        </p:spPr>
      </p:pic>
      <p:pic>
        <p:nvPicPr>
          <p:cNvPr id="25" name="Grafik 24" descr="Ein Bild, das Himmel, Stromversorgung, draußen, oberirdische Stromleitung enthält.&#10;&#10;Automatisch generierte Beschreibung">
            <a:extLst>
              <a:ext uri="{FF2B5EF4-FFF2-40B4-BE49-F238E27FC236}">
                <a16:creationId xmlns:a16="http://schemas.microsoft.com/office/drawing/2014/main" id="{D0072AE1-103A-5CA8-5042-B80100DC406C}"/>
              </a:ext>
            </a:extLst>
          </p:cNvPr>
          <p:cNvPicPr>
            <a:picLocks noChangeAspect="1"/>
          </p:cNvPicPr>
          <p:nvPr/>
        </p:nvPicPr>
        <p:blipFill rotWithShape="1">
          <a:blip r:embed="rId4"/>
          <a:srcRect t="23434" b="15760"/>
          <a:stretch/>
        </p:blipFill>
        <p:spPr>
          <a:xfrm>
            <a:off x="3813123" y="3460467"/>
            <a:ext cx="1811387" cy="1633245"/>
          </a:xfrm>
          <a:prstGeom prst="rect">
            <a:avLst/>
          </a:prstGeom>
        </p:spPr>
      </p:pic>
      <p:pic>
        <p:nvPicPr>
          <p:cNvPr id="27" name="Grafik 26" descr="Ein Bild, das draußen, Frühling, Schraubenfeder, Gelände enthält.&#10;&#10;Automatisch generierte Beschreibung">
            <a:extLst>
              <a:ext uri="{FF2B5EF4-FFF2-40B4-BE49-F238E27FC236}">
                <a16:creationId xmlns:a16="http://schemas.microsoft.com/office/drawing/2014/main" id="{5E76627B-EEA6-8588-F675-892BD76DB62C}"/>
              </a:ext>
            </a:extLst>
          </p:cNvPr>
          <p:cNvPicPr>
            <a:picLocks noChangeAspect="1"/>
          </p:cNvPicPr>
          <p:nvPr/>
        </p:nvPicPr>
        <p:blipFill>
          <a:blip r:embed="rId5"/>
          <a:stretch>
            <a:fillRect/>
          </a:stretch>
        </p:blipFill>
        <p:spPr>
          <a:xfrm>
            <a:off x="3896266" y="5237413"/>
            <a:ext cx="1669580" cy="1113053"/>
          </a:xfrm>
          <a:prstGeom prst="rect">
            <a:avLst/>
          </a:prstGeom>
        </p:spPr>
      </p:pic>
    </p:spTree>
    <p:extLst>
      <p:ext uri="{BB962C8B-B14F-4D97-AF65-F5344CB8AC3E}">
        <p14:creationId xmlns:p14="http://schemas.microsoft.com/office/powerpoint/2010/main" val="3321525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10829098" cy="640080"/>
          </a:xfrm>
        </p:spPr>
        <p:txBody>
          <a:bodyPr rtlCol="0">
            <a:noAutofit/>
          </a:bodyPr>
          <a:lstStyle/>
          <a:p>
            <a:pPr rtl="0"/>
            <a:r>
              <a:rPr lang="de-DE" dirty="0">
                <a:latin typeface="Segoe UI Light" panose="020B0502040204020203" pitchFamily="34" charset="0"/>
                <a:cs typeface="Segoe UI Light" panose="020B0502040204020203" pitchFamily="34" charset="0"/>
              </a:rPr>
              <a:t>Data </a:t>
            </a:r>
            <a:r>
              <a:rPr lang="de-DE" dirty="0" err="1">
                <a:latin typeface="Segoe UI Light" panose="020B0502040204020203" pitchFamily="34" charset="0"/>
                <a:cs typeface="Segoe UI Light" panose="020B0502040204020203" pitchFamily="34" charset="0"/>
              </a:rPr>
              <a:t>Assocation</a:t>
            </a:r>
            <a:r>
              <a:rPr lang="de-DE" dirty="0">
                <a:latin typeface="Segoe UI Light" panose="020B0502040204020203" pitchFamily="34" charset="0"/>
                <a:cs typeface="Segoe UI Light" panose="020B0502040204020203" pitchFamily="34" charset="0"/>
              </a:rPr>
              <a:t>, Data Fusion and 3D </a:t>
            </a:r>
            <a:r>
              <a:rPr lang="de-DE" dirty="0" err="1">
                <a:latin typeface="Segoe UI Light" panose="020B0502040204020203" pitchFamily="34" charset="0"/>
                <a:cs typeface="Segoe UI Light" panose="020B0502040204020203" pitchFamily="34" charset="0"/>
              </a:rPr>
              <a:t>Localization</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with</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camera</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poses</a:t>
            </a:r>
            <a:r>
              <a:rPr lang="de-DE" dirty="0">
                <a:latin typeface="Segoe UI Light" panose="020B0502040204020203" pitchFamily="34" charset="0"/>
                <a:cs typeface="Segoe UI Light" panose="020B0502040204020203" pitchFamily="34" charset="0"/>
              </a:rPr>
              <a:t>)</a:t>
            </a:r>
          </a:p>
        </p:txBody>
      </p:sp>
      <p:pic>
        <p:nvPicPr>
          <p:cNvPr id="3" name="Grafik 2" descr="Ein Bild, das Text, Screenshot, Diagramm enthält.&#10;&#10;Automatisch generierte Beschreibung">
            <a:extLst>
              <a:ext uri="{FF2B5EF4-FFF2-40B4-BE49-F238E27FC236}">
                <a16:creationId xmlns:a16="http://schemas.microsoft.com/office/drawing/2014/main" id="{AE33D535-22F6-7471-94D4-01A14C5005BE}"/>
              </a:ext>
            </a:extLst>
          </p:cNvPr>
          <p:cNvPicPr>
            <a:picLocks noChangeAspect="1"/>
          </p:cNvPicPr>
          <p:nvPr/>
        </p:nvPicPr>
        <p:blipFill rotWithShape="1">
          <a:blip r:embed="rId3"/>
          <a:srcRect l="4146" r="8892" b="20975"/>
          <a:stretch/>
        </p:blipFill>
        <p:spPr>
          <a:xfrm>
            <a:off x="3699545" y="1398863"/>
            <a:ext cx="8271545" cy="5011081"/>
          </a:xfrm>
          <a:prstGeom prst="rect">
            <a:avLst/>
          </a:prstGeom>
        </p:spPr>
      </p:pic>
      <p:sp>
        <p:nvSpPr>
          <p:cNvPr id="4" name="Inhaltsplatzhalter 17">
            <a:extLst>
              <a:ext uri="{FF2B5EF4-FFF2-40B4-BE49-F238E27FC236}">
                <a16:creationId xmlns:a16="http://schemas.microsoft.com/office/drawing/2014/main" id="{DCCB433F-3D48-5F1B-848D-C0AC2BA2289C}"/>
              </a:ext>
            </a:extLst>
          </p:cNvPr>
          <p:cNvSpPr txBox="1">
            <a:spLocks/>
          </p:cNvSpPr>
          <p:nvPr/>
        </p:nvSpPr>
        <p:spPr>
          <a:xfrm>
            <a:off x="419450" y="1524708"/>
            <a:ext cx="3187816" cy="488523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Input: multiple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different </a:t>
            </a:r>
            <a:r>
              <a:rPr lang="de-DE" sz="1100" dirty="0" err="1">
                <a:cs typeface="Segoe UI" panose="020B0502040204020203" pitchFamily="34" charset="0"/>
              </a:rPr>
              <a:t>angles</a:t>
            </a:r>
            <a:r>
              <a:rPr lang="de-DE" sz="1100" dirty="0">
                <a:cs typeface="Segoe UI" panose="020B0502040204020203" pitchFamily="34" charset="0"/>
              </a:rPr>
              <a:t> and </a:t>
            </a:r>
            <a:r>
              <a:rPr lang="de-DE" sz="1100" dirty="0" err="1">
                <a:cs typeface="Segoe UI" panose="020B0502040204020203" pitchFamily="34" charset="0"/>
              </a:rPr>
              <a:t>distances</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power pole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(and </a:t>
            </a:r>
            <a:r>
              <a:rPr lang="de-DE" sz="1100" dirty="0" err="1">
                <a:cs typeface="Segoe UI" panose="020B0502040204020203" pitchFamily="34" charset="0"/>
              </a:rPr>
              <a:t>maybe</a:t>
            </a:r>
            <a:r>
              <a:rPr lang="de-DE" sz="1100" dirty="0">
                <a:cs typeface="Segoe UI" panose="020B0502040204020203" pitchFamily="34" charset="0"/>
              </a:rPr>
              <a:t> a </a:t>
            </a:r>
            <a:r>
              <a:rPr lang="de-DE" sz="1100" dirty="0" err="1">
                <a:cs typeface="Segoe UI" panose="020B0502040204020203" pitchFamily="34" charset="0"/>
              </a:rPr>
              <a:t>sparse</a:t>
            </a:r>
            <a:r>
              <a:rPr lang="de-DE" sz="1100" dirty="0">
                <a:cs typeface="Segoe UI" panose="020B0502040204020203" pitchFamily="34" charset="0"/>
              </a:rPr>
              <a:t> </a:t>
            </a:r>
            <a:r>
              <a:rPr lang="de-DE" sz="1100" dirty="0" err="1">
                <a:cs typeface="Segoe UI" panose="020B0502040204020203" pitchFamily="34" charset="0"/>
              </a:rPr>
              <a:t>point</a:t>
            </a:r>
            <a:r>
              <a:rPr lang="de-DE" sz="1100" dirty="0">
                <a:cs typeface="Segoe UI" panose="020B0502040204020203" pitchFamily="34" charset="0"/>
              </a:rPr>
              <a:t> </a:t>
            </a:r>
            <a:r>
              <a:rPr lang="de-DE" sz="1100" dirty="0" err="1">
                <a:cs typeface="Segoe UI" panose="020B0502040204020203" pitchFamily="34" charset="0"/>
              </a:rPr>
              <a:t>cloud</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oberservations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a:cs typeface="Segoe UI" panose="020B0502040204020203" pitchFamily="34" charset="0"/>
              </a:rPr>
              <a:t>Run </a:t>
            </a:r>
            <a:r>
              <a:rPr lang="de-DE" sz="1100" dirty="0" err="1">
                <a:cs typeface="Segoe UI" panose="020B0502040204020203" pitchFamily="34" charset="0"/>
              </a:rPr>
              <a:t>models</a:t>
            </a:r>
            <a:r>
              <a:rPr lang="de-DE" sz="1100" dirty="0">
                <a:cs typeface="Segoe UI" panose="020B0502040204020203" pitchFamily="34" charset="0"/>
              </a:rPr>
              <a:t> on </a:t>
            </a:r>
            <a:r>
              <a:rPr lang="de-DE" sz="1100" dirty="0" err="1">
                <a:cs typeface="Segoe UI" panose="020B0502040204020203" pitchFamily="34" charset="0"/>
              </a:rPr>
              <a:t>each</a:t>
            </a:r>
            <a:r>
              <a:rPr lang="de-DE" sz="1100" dirty="0">
                <a:cs typeface="Segoe UI" panose="020B0502040204020203" pitchFamily="34" charset="0"/>
              </a:rPr>
              <a:t> </a:t>
            </a:r>
            <a:r>
              <a:rPr lang="de-DE" sz="1100" dirty="0" err="1">
                <a:cs typeface="Segoe UI" panose="020B0502040204020203" pitchFamily="34" charset="0"/>
              </a:rPr>
              <a:t>image</a:t>
            </a:r>
            <a:endParaRPr lang="de-DE" sz="1100" dirty="0">
              <a:cs typeface="Segoe UI" panose="020B0502040204020203" pitchFamily="34" charset="0"/>
            </a:endParaRPr>
          </a:p>
          <a:p>
            <a:pPr lvl="0" rtl="0">
              <a:lnSpc>
                <a:spcPct val="100000"/>
              </a:lnSpc>
              <a:spcAft>
                <a:spcPts val="600"/>
              </a:spcAft>
              <a:buFont typeface="+mj-lt"/>
              <a:buAutoNum type="arabicPeriod"/>
              <a:defRPr/>
            </a:pPr>
            <a:r>
              <a:rPr lang="de-DE" sz="1100" dirty="0">
                <a:cs typeface="Segoe UI" panose="020B0502040204020203" pitchFamily="34" charset="0"/>
              </a:rPr>
              <a:t>Associate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of</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same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multiple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computer</a:t>
            </a:r>
            <a:r>
              <a:rPr lang="de-DE" sz="1100" dirty="0">
                <a:cs typeface="Segoe UI" panose="020B0502040204020203" pitchFamily="34" charset="0"/>
              </a:rPr>
              <a:t> </a:t>
            </a:r>
            <a:r>
              <a:rPr lang="de-DE" sz="1100" dirty="0" err="1">
                <a:cs typeface="Segoe UI" panose="020B0502040204020203" pitchFamily="34" charset="0"/>
              </a:rPr>
              <a:t>vision</a:t>
            </a:r>
            <a:r>
              <a:rPr lang="de-DE" sz="1100" dirty="0">
                <a:cs typeface="Segoe UI" panose="020B0502040204020203" pitchFamily="34" charset="0"/>
              </a:rPr>
              <a:t> (</a:t>
            </a:r>
            <a:r>
              <a:rPr lang="de-DE" sz="1100" dirty="0" err="1">
                <a:cs typeface="Segoe UI" panose="020B0502040204020203" pitchFamily="34" charset="0"/>
              </a:rPr>
              <a:t>cluster</a:t>
            </a:r>
            <a:r>
              <a:rPr lang="de-DE" sz="1100" dirty="0">
                <a:cs typeface="Segoe UI" panose="020B0502040204020203" pitchFamily="34" charset="0"/>
              </a:rPr>
              <a:t> </a:t>
            </a:r>
            <a:r>
              <a:rPr lang="de-DE" sz="1100" dirty="0" err="1">
                <a:cs typeface="Segoe UI" panose="020B0502040204020203" pitchFamily="34" charset="0"/>
              </a:rPr>
              <a:t>intersection</a:t>
            </a:r>
            <a:r>
              <a:rPr lang="de-DE" sz="1100" dirty="0">
                <a:cs typeface="Segoe UI" panose="020B0502040204020203" pitchFamily="34" charset="0"/>
              </a:rPr>
              <a:t> </a:t>
            </a:r>
            <a:r>
              <a:rPr lang="de-DE" sz="1100" dirty="0" err="1">
                <a:cs typeface="Segoe UI" panose="020B0502040204020203" pitchFamily="34" charset="0"/>
              </a:rPr>
              <a:t>points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err="1">
                <a:cs typeface="Segoe UI" panose="020B0502040204020203" pitchFamily="34" charset="0"/>
              </a:rPr>
              <a:t>Fuse</a:t>
            </a:r>
            <a:r>
              <a:rPr lang="de-DE" sz="1100" dirty="0">
                <a:cs typeface="Segoe UI" panose="020B0502040204020203" pitchFamily="34" charset="0"/>
              </a:rPr>
              <a:t> </a:t>
            </a:r>
            <a:r>
              <a:rPr lang="de-DE" sz="1100" dirty="0" err="1">
                <a:cs typeface="Segoe UI" panose="020B0502040204020203" pitchFamily="34" charset="0"/>
              </a:rPr>
              <a:t>probability</a:t>
            </a:r>
            <a:r>
              <a:rPr lang="de-DE" sz="1100" dirty="0">
                <a:cs typeface="Segoe UI" panose="020B0502040204020203" pitchFamily="34" charset="0"/>
              </a:rPr>
              <a:t> </a:t>
            </a:r>
            <a:r>
              <a:rPr lang="de-DE" sz="1100" dirty="0" err="1">
                <a:cs typeface="Segoe UI" panose="020B0502040204020203" pitchFamily="34" charset="0"/>
              </a:rPr>
              <a:t>distributions</a:t>
            </a:r>
            <a:r>
              <a:rPr lang="de-DE" sz="1100" dirty="0">
                <a:cs typeface="Segoe UI" panose="020B0502040204020203" pitchFamily="34" charset="0"/>
              </a:rPr>
              <a:t> </a:t>
            </a:r>
            <a:r>
              <a:rPr lang="de-DE" sz="1100" dirty="0" err="1">
                <a:cs typeface="Segoe UI" panose="020B0502040204020203" pitchFamily="34" charset="0"/>
              </a:rPr>
              <a:t>of</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and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increase</a:t>
            </a:r>
            <a:r>
              <a:rPr lang="de-DE" sz="1100" dirty="0">
                <a:cs typeface="Segoe UI" panose="020B0502040204020203" pitchFamily="34" charset="0"/>
              </a:rPr>
              <a:t> </a:t>
            </a:r>
            <a:r>
              <a:rPr lang="de-DE" sz="1100" dirty="0" err="1">
                <a:cs typeface="Segoe UI" panose="020B0502040204020203" pitchFamily="34" charset="0"/>
              </a:rPr>
              <a:t>reliability</a:t>
            </a:r>
            <a:r>
              <a:rPr lang="de-DE" sz="1100" dirty="0">
                <a:cs typeface="Segoe UI" panose="020B0502040204020203" pitchFamily="34" charset="0"/>
              </a:rPr>
              <a:t>, </a:t>
            </a:r>
            <a:r>
              <a:rPr lang="de-DE" sz="1100" dirty="0" err="1">
                <a:cs typeface="Segoe UI" panose="020B0502040204020203" pitchFamily="34" charset="0"/>
              </a:rPr>
              <a:t>robustness</a:t>
            </a:r>
            <a:r>
              <a:rPr lang="de-DE" sz="1100" dirty="0">
                <a:cs typeface="Segoe UI" panose="020B0502040204020203" pitchFamily="34" charset="0"/>
              </a:rPr>
              <a:t>, </a:t>
            </a:r>
            <a:r>
              <a:rPr lang="de-DE" sz="1100" dirty="0" err="1">
                <a:cs typeface="Segoe UI" panose="020B0502040204020203" pitchFamily="34" charset="0"/>
              </a:rPr>
              <a:t>accuracy</a:t>
            </a:r>
            <a:endParaRPr lang="de-DE" sz="1100" dirty="0">
              <a:cs typeface="Segoe UI" panose="020B0502040204020203" pitchFamily="34" charset="0"/>
            </a:endParaRPr>
          </a:p>
        </p:txBody>
      </p:sp>
    </p:spTree>
    <p:extLst>
      <p:ext uri="{BB962C8B-B14F-4D97-AF65-F5344CB8AC3E}">
        <p14:creationId xmlns:p14="http://schemas.microsoft.com/office/powerpoint/2010/main" val="4086317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11206602" cy="640080"/>
          </a:xfrm>
        </p:spPr>
        <p:txBody>
          <a:bodyPr rtlCol="0">
            <a:noAutofit/>
          </a:bodyPr>
          <a:lstStyle/>
          <a:p>
            <a:pPr rtl="0"/>
            <a:r>
              <a:rPr lang="de-DE" dirty="0">
                <a:latin typeface="Segoe UI Light" panose="020B0502040204020203" pitchFamily="34" charset="0"/>
                <a:cs typeface="Segoe UI Light" panose="020B0502040204020203" pitchFamily="34" charset="0"/>
              </a:rPr>
              <a:t>Data </a:t>
            </a:r>
            <a:r>
              <a:rPr lang="de-DE" dirty="0" err="1">
                <a:latin typeface="Segoe UI Light" panose="020B0502040204020203" pitchFamily="34" charset="0"/>
                <a:cs typeface="Segoe UI Light" panose="020B0502040204020203" pitchFamily="34" charset="0"/>
              </a:rPr>
              <a:t>Assocation</a:t>
            </a:r>
            <a:r>
              <a:rPr lang="de-DE" dirty="0">
                <a:latin typeface="Segoe UI Light" panose="020B0502040204020203" pitchFamily="34" charset="0"/>
                <a:cs typeface="Segoe UI Light" panose="020B0502040204020203" pitchFamily="34" charset="0"/>
              </a:rPr>
              <a:t>, Data Fusion and 3D </a:t>
            </a:r>
            <a:r>
              <a:rPr lang="de-DE" dirty="0" err="1">
                <a:latin typeface="Segoe UI Light" panose="020B0502040204020203" pitchFamily="34" charset="0"/>
                <a:cs typeface="Segoe UI Light" panose="020B0502040204020203" pitchFamily="34" charset="0"/>
              </a:rPr>
              <a:t>Localization</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with</a:t>
            </a:r>
            <a:r>
              <a:rPr lang="de-DE" dirty="0">
                <a:latin typeface="Segoe UI Light" panose="020B0502040204020203" pitchFamily="34" charset="0"/>
                <a:cs typeface="Segoe UI Light" panose="020B0502040204020203" pitchFamily="34" charset="0"/>
              </a:rPr>
              <a:t> 3D </a:t>
            </a:r>
            <a:r>
              <a:rPr lang="de-DE" dirty="0" err="1">
                <a:latin typeface="Segoe UI Light" panose="020B0502040204020203" pitchFamily="34" charset="0"/>
                <a:cs typeface="Segoe UI Light" panose="020B0502040204020203" pitchFamily="34" charset="0"/>
              </a:rPr>
              <a:t>reconstruction</a:t>
            </a:r>
            <a:r>
              <a:rPr lang="de-DE" dirty="0">
                <a:latin typeface="Segoe UI Light" panose="020B0502040204020203" pitchFamily="34" charset="0"/>
                <a:cs typeface="Segoe UI Light" panose="020B0502040204020203" pitchFamily="34" charset="0"/>
              </a:rPr>
              <a:t>)</a:t>
            </a:r>
          </a:p>
        </p:txBody>
      </p:sp>
      <p:sp>
        <p:nvSpPr>
          <p:cNvPr id="4" name="Inhaltsplatzhalter 17">
            <a:extLst>
              <a:ext uri="{FF2B5EF4-FFF2-40B4-BE49-F238E27FC236}">
                <a16:creationId xmlns:a16="http://schemas.microsoft.com/office/drawing/2014/main" id="{DCCB433F-3D48-5F1B-848D-C0AC2BA2289C}"/>
              </a:ext>
            </a:extLst>
          </p:cNvPr>
          <p:cNvSpPr txBox="1">
            <a:spLocks/>
          </p:cNvSpPr>
          <p:nvPr/>
        </p:nvSpPr>
        <p:spPr>
          <a:xfrm>
            <a:off x="419450" y="1524708"/>
            <a:ext cx="3187816" cy="488523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Input: multiple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different </a:t>
            </a:r>
            <a:r>
              <a:rPr lang="de-DE" sz="1100" dirty="0" err="1">
                <a:cs typeface="Segoe UI" panose="020B0502040204020203" pitchFamily="34" charset="0"/>
              </a:rPr>
              <a:t>angles</a:t>
            </a:r>
            <a:r>
              <a:rPr lang="de-DE" sz="1100" dirty="0">
                <a:cs typeface="Segoe UI" panose="020B0502040204020203" pitchFamily="34" charset="0"/>
              </a:rPr>
              <a:t> and </a:t>
            </a:r>
            <a:r>
              <a:rPr lang="de-DE" sz="1100" dirty="0" err="1">
                <a:cs typeface="Segoe UI" panose="020B0502040204020203" pitchFamily="34" charset="0"/>
              </a:rPr>
              <a:t>distances</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power pole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(and </a:t>
            </a:r>
            <a:r>
              <a:rPr lang="de-DE" sz="1100" dirty="0" err="1">
                <a:cs typeface="Segoe UI" panose="020B0502040204020203" pitchFamily="34" charset="0"/>
              </a:rPr>
              <a:t>maybe</a:t>
            </a:r>
            <a:r>
              <a:rPr lang="de-DE" sz="1100" dirty="0">
                <a:cs typeface="Segoe UI" panose="020B0502040204020203" pitchFamily="34" charset="0"/>
              </a:rPr>
              <a:t> a </a:t>
            </a:r>
            <a:r>
              <a:rPr lang="de-DE" sz="1100" dirty="0" err="1">
                <a:cs typeface="Segoe UI" panose="020B0502040204020203" pitchFamily="34" charset="0"/>
              </a:rPr>
              <a:t>sparse</a:t>
            </a:r>
            <a:r>
              <a:rPr lang="de-DE" sz="1100" dirty="0">
                <a:cs typeface="Segoe UI" panose="020B0502040204020203" pitchFamily="34" charset="0"/>
              </a:rPr>
              <a:t> </a:t>
            </a:r>
            <a:r>
              <a:rPr lang="de-DE" sz="1100" dirty="0" err="1">
                <a:cs typeface="Segoe UI" panose="020B0502040204020203" pitchFamily="34" charset="0"/>
              </a:rPr>
              <a:t>point</a:t>
            </a:r>
            <a:r>
              <a:rPr lang="de-DE" sz="1100" dirty="0">
                <a:cs typeface="Segoe UI" panose="020B0502040204020203" pitchFamily="34" charset="0"/>
              </a:rPr>
              <a:t> </a:t>
            </a:r>
            <a:r>
              <a:rPr lang="de-DE" sz="1100" dirty="0" err="1">
                <a:cs typeface="Segoe UI" panose="020B0502040204020203" pitchFamily="34" charset="0"/>
              </a:rPr>
              <a:t>cloud</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oberservations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a:cs typeface="Segoe UI" panose="020B0502040204020203" pitchFamily="34" charset="0"/>
              </a:rPr>
              <a:t>Run </a:t>
            </a:r>
            <a:r>
              <a:rPr lang="de-DE" sz="1100" dirty="0" err="1">
                <a:cs typeface="Segoe UI" panose="020B0502040204020203" pitchFamily="34" charset="0"/>
              </a:rPr>
              <a:t>models</a:t>
            </a:r>
            <a:r>
              <a:rPr lang="de-DE" sz="1100" dirty="0">
                <a:cs typeface="Segoe UI" panose="020B0502040204020203" pitchFamily="34" charset="0"/>
              </a:rPr>
              <a:t> on </a:t>
            </a:r>
            <a:r>
              <a:rPr lang="de-DE" sz="1100" dirty="0" err="1">
                <a:cs typeface="Segoe UI" panose="020B0502040204020203" pitchFamily="34" charset="0"/>
              </a:rPr>
              <a:t>each</a:t>
            </a:r>
            <a:r>
              <a:rPr lang="de-DE" sz="1100" dirty="0">
                <a:cs typeface="Segoe UI" panose="020B0502040204020203" pitchFamily="34" charset="0"/>
              </a:rPr>
              <a:t> </a:t>
            </a:r>
            <a:r>
              <a:rPr lang="de-DE" sz="1100" dirty="0" err="1">
                <a:cs typeface="Segoe UI" panose="020B0502040204020203" pitchFamily="34" charset="0"/>
              </a:rPr>
              <a:t>image</a:t>
            </a:r>
            <a:endParaRPr lang="de-DE" sz="1100" dirty="0">
              <a:cs typeface="Segoe UI" panose="020B0502040204020203" pitchFamily="34" charset="0"/>
            </a:endParaRPr>
          </a:p>
          <a:p>
            <a:pPr lvl="0" rtl="0">
              <a:lnSpc>
                <a:spcPct val="100000"/>
              </a:lnSpc>
              <a:spcAft>
                <a:spcPts val="600"/>
              </a:spcAft>
              <a:buFont typeface="+mj-lt"/>
              <a:buAutoNum type="arabicPeriod"/>
              <a:defRPr/>
            </a:pPr>
            <a:r>
              <a:rPr lang="de-DE" sz="1100" dirty="0">
                <a:cs typeface="Segoe UI" panose="020B0502040204020203" pitchFamily="34" charset="0"/>
              </a:rPr>
              <a:t>Associate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of</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same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multiple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by</a:t>
            </a:r>
            <a:r>
              <a:rPr lang="de-DE" sz="1100" dirty="0">
                <a:cs typeface="Segoe UI" panose="020B0502040204020203" pitchFamily="34" charset="0"/>
              </a:rPr>
              <a:t> </a:t>
            </a:r>
            <a:r>
              <a:rPr lang="de-DE" sz="1100" dirty="0" err="1">
                <a:cs typeface="Segoe UI" panose="020B0502040204020203" pitchFamily="34" charset="0"/>
              </a:rPr>
              <a:t>backprojecting</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a:t>
            </a:r>
            <a:r>
              <a:rPr lang="de-DE" sz="1100" dirty="0" err="1">
                <a:cs typeface="Segoe UI" panose="020B0502040204020203" pitchFamily="34" charset="0"/>
              </a:rPr>
              <a:t>pixels</a:t>
            </a:r>
            <a:r>
              <a:rPr lang="de-DE" sz="1100" dirty="0">
                <a:cs typeface="Segoe UI" panose="020B0502040204020203" pitchFamily="34" charset="0"/>
              </a:rPr>
              <a:t> </a:t>
            </a:r>
            <a:r>
              <a:rPr lang="de-DE" sz="1100" dirty="0" err="1">
                <a:cs typeface="Segoe UI" panose="020B0502040204020203" pitchFamily="34" charset="0"/>
              </a:rPr>
              <a:t>into</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a:t>
            </a:r>
            <a:r>
              <a:rPr lang="de-DE" sz="1100" dirty="0" err="1">
                <a:cs typeface="Segoe UI" panose="020B0502040204020203" pitchFamily="34" charset="0"/>
              </a:rPr>
              <a:t>scene</a:t>
            </a:r>
            <a:r>
              <a:rPr lang="de-DE" sz="1100" dirty="0">
                <a:cs typeface="Segoe UI" panose="020B0502040204020203" pitchFamily="34" charset="0"/>
              </a:rPr>
              <a:t> and </a:t>
            </a:r>
            <a:r>
              <a:rPr lang="de-DE" sz="1100" dirty="0" err="1">
                <a:cs typeface="Segoe UI" panose="020B0502040204020203" pitchFamily="34" charset="0"/>
              </a:rPr>
              <a:t>onto</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3d </a:t>
            </a:r>
            <a:r>
              <a:rPr lang="de-DE" sz="1100" dirty="0" err="1">
                <a:cs typeface="Segoe UI" panose="020B0502040204020203" pitchFamily="34" charset="0"/>
              </a:rPr>
              <a:t>surface</a:t>
            </a:r>
            <a:r>
              <a:rPr lang="de-DE" sz="1100" dirty="0">
                <a:cs typeface="Segoe UI" panose="020B0502040204020203" pitchFamily="34" charset="0"/>
              </a:rPr>
              <a:t>. </a:t>
            </a:r>
            <a:r>
              <a:rPr lang="de-DE" sz="1100" dirty="0" err="1">
                <a:cs typeface="Segoe UI" panose="020B0502040204020203" pitchFamily="34" charset="0"/>
              </a:rPr>
              <a:t>Then</a:t>
            </a:r>
            <a:r>
              <a:rPr lang="de-DE" sz="1100" dirty="0">
                <a:cs typeface="Segoe UI" panose="020B0502040204020203" pitchFamily="34" charset="0"/>
              </a:rPr>
              <a:t> </a:t>
            </a:r>
            <a:r>
              <a:rPr lang="de-DE" sz="1100" dirty="0" err="1">
                <a:cs typeface="Segoe UI" panose="020B0502040204020203" pitchFamily="34" charset="0"/>
              </a:rPr>
              <a:t>this</a:t>
            </a:r>
            <a:r>
              <a:rPr lang="de-DE" sz="1100" dirty="0">
                <a:cs typeface="Segoe UI" panose="020B0502040204020203" pitchFamily="34" charset="0"/>
              </a:rPr>
              <a:t> </a:t>
            </a:r>
            <a:r>
              <a:rPr lang="de-DE" sz="1100" dirty="0" err="1">
                <a:cs typeface="Segoe UI" panose="020B0502040204020203" pitchFamily="34" charset="0"/>
              </a:rPr>
              <a:t>surface</a:t>
            </a:r>
            <a:r>
              <a:rPr lang="de-DE" sz="1100" dirty="0">
                <a:cs typeface="Segoe UI" panose="020B0502040204020203" pitchFamily="34" charset="0"/>
              </a:rPr>
              <a:t> </a:t>
            </a:r>
            <a:r>
              <a:rPr lang="de-DE" sz="1100" dirty="0" err="1">
                <a:cs typeface="Segoe UI" panose="020B0502040204020203" pitchFamily="34" charset="0"/>
              </a:rPr>
              <a:t>can</a:t>
            </a:r>
            <a:r>
              <a:rPr lang="de-DE" sz="1100" dirty="0">
                <a:cs typeface="Segoe UI" panose="020B0502040204020203" pitchFamily="34" charset="0"/>
              </a:rPr>
              <a:t> </a:t>
            </a:r>
            <a:r>
              <a:rPr lang="de-DE" sz="1100" dirty="0" err="1">
                <a:cs typeface="Segoe UI" panose="020B0502040204020203" pitchFamily="34" charset="0"/>
              </a:rPr>
              <a:t>be</a:t>
            </a:r>
            <a:r>
              <a:rPr lang="de-DE" sz="1100" dirty="0">
                <a:cs typeface="Segoe UI" panose="020B0502040204020203" pitchFamily="34" charset="0"/>
              </a:rPr>
              <a:t> </a:t>
            </a:r>
            <a:r>
              <a:rPr lang="de-DE" sz="1100" dirty="0" err="1">
                <a:cs typeface="Segoe UI" panose="020B0502040204020203" pitchFamily="34" charset="0"/>
              </a:rPr>
              <a:t>projected</a:t>
            </a:r>
            <a:r>
              <a:rPr lang="de-DE" sz="1100" dirty="0">
                <a:cs typeface="Segoe UI" panose="020B0502040204020203" pitchFamily="34" charset="0"/>
              </a:rPr>
              <a:t> </a:t>
            </a:r>
            <a:r>
              <a:rPr lang="de-DE" sz="1100" dirty="0" err="1">
                <a:cs typeface="Segoe UI" panose="020B0502040204020203" pitchFamily="34" charset="0"/>
              </a:rPr>
              <a:t>into</a:t>
            </a:r>
            <a:r>
              <a:rPr lang="de-DE" sz="1100" dirty="0">
                <a:cs typeface="Segoe UI" panose="020B0502040204020203" pitchFamily="34" charset="0"/>
              </a:rPr>
              <a:t> </a:t>
            </a:r>
            <a:r>
              <a:rPr lang="de-DE" sz="1100" dirty="0" err="1">
                <a:cs typeface="Segoe UI" panose="020B0502040204020203" pitchFamily="34" charset="0"/>
              </a:rPr>
              <a:t>other</a:t>
            </a:r>
            <a:r>
              <a:rPr lang="de-DE" sz="1100" dirty="0">
                <a:cs typeface="Segoe UI" panose="020B0502040204020203" pitchFamily="34" charset="0"/>
              </a:rPr>
              <a:t>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again</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find </a:t>
            </a:r>
            <a:r>
              <a:rPr lang="de-DE" sz="1100" dirty="0" err="1">
                <a:cs typeface="Segoe UI" panose="020B0502040204020203" pitchFamily="34" charset="0"/>
              </a:rPr>
              <a:t>correspondences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a:cs typeface="Segoe UI" panose="020B0502040204020203" pitchFamily="34" charset="0"/>
              </a:rPr>
              <a:t>Attention: 3d </a:t>
            </a:r>
            <a:r>
              <a:rPr lang="de-DE" sz="1100" dirty="0" err="1">
                <a:cs typeface="Segoe UI" panose="020B0502040204020203" pitchFamily="34" charset="0"/>
              </a:rPr>
              <a:t>geometry</a:t>
            </a:r>
            <a:r>
              <a:rPr lang="de-DE" sz="1100" dirty="0">
                <a:cs typeface="Segoe UI" panose="020B0502040204020203" pitchFamily="34" charset="0"/>
              </a:rPr>
              <a:t> </a:t>
            </a:r>
            <a:r>
              <a:rPr lang="de-DE" sz="1100" dirty="0" err="1">
                <a:cs typeface="Segoe UI" panose="020B0502040204020203" pitchFamily="34" charset="0"/>
              </a:rPr>
              <a:t>might</a:t>
            </a:r>
            <a:r>
              <a:rPr lang="de-DE" sz="1100" dirty="0">
                <a:cs typeface="Segoe UI" panose="020B0502040204020203" pitchFamily="34" charset="0"/>
              </a:rPr>
              <a:t> </a:t>
            </a:r>
            <a:r>
              <a:rPr lang="de-DE" sz="1100" dirty="0" err="1">
                <a:cs typeface="Segoe UI" panose="020B0502040204020203" pitchFamily="34" charset="0"/>
              </a:rPr>
              <a:t>be</a:t>
            </a:r>
            <a:r>
              <a:rPr lang="de-DE" sz="1100" dirty="0">
                <a:cs typeface="Segoe UI" panose="020B0502040204020203" pitchFamily="34" charset="0"/>
              </a:rPr>
              <a:t> </a:t>
            </a:r>
            <a:r>
              <a:rPr lang="de-DE" sz="1100" dirty="0" err="1">
                <a:cs typeface="Segoe UI" panose="020B0502040204020203" pitchFamily="34" charset="0"/>
              </a:rPr>
              <a:t>wrong</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missing</a:t>
            </a:r>
            <a:r>
              <a:rPr lang="de-DE" sz="1100" dirty="0">
                <a:cs typeface="Segoe UI" panose="020B0502040204020203" pitchFamily="34" charset="0"/>
              </a:rPr>
              <a:t>. </a:t>
            </a:r>
            <a:r>
              <a:rPr lang="de-DE" sz="1100" dirty="0" err="1">
                <a:cs typeface="Segoe UI" panose="020B0502040204020203" pitchFamily="34" charset="0"/>
              </a:rPr>
              <a:t>Especially</a:t>
            </a:r>
            <a:r>
              <a:rPr lang="de-DE" sz="1100" dirty="0">
                <a:cs typeface="Segoe UI" panose="020B0502040204020203" pitchFamily="34" charset="0"/>
              </a:rPr>
              <a:t> </a:t>
            </a:r>
            <a:r>
              <a:rPr lang="de-DE" sz="1100" dirty="0" err="1">
                <a:cs typeface="Segoe UI" panose="020B0502040204020203" pitchFamily="34" charset="0"/>
              </a:rPr>
              <a:t>for</a:t>
            </a:r>
            <a:r>
              <a:rPr lang="de-DE" sz="1100" dirty="0">
                <a:cs typeface="Segoe UI" panose="020B0502040204020203" pitchFamily="34" charset="0"/>
              </a:rPr>
              <a:t> </a:t>
            </a:r>
            <a:r>
              <a:rPr lang="de-DE" sz="1100" dirty="0" err="1">
                <a:cs typeface="Segoe UI" panose="020B0502040204020203" pitchFamily="34" charset="0"/>
              </a:rPr>
              <a:t>small</a:t>
            </a:r>
            <a:r>
              <a:rPr lang="de-DE" sz="1100" dirty="0">
                <a:cs typeface="Segoe UI" panose="020B0502040204020203" pitchFamily="34" charset="0"/>
              </a:rPr>
              <a:t> and </a:t>
            </a:r>
            <a:r>
              <a:rPr lang="de-DE" sz="1100" dirty="0" err="1">
                <a:cs typeface="Segoe UI" panose="020B0502040204020203" pitchFamily="34" charset="0"/>
              </a:rPr>
              <a:t>thin</a:t>
            </a:r>
            <a:r>
              <a:rPr lang="de-DE" sz="1100" dirty="0">
                <a:cs typeface="Segoe UI" panose="020B0502040204020203" pitchFamily="34" charset="0"/>
              </a:rPr>
              <a:t> </a:t>
            </a:r>
            <a:r>
              <a:rPr lang="de-DE" sz="1100" dirty="0" err="1">
                <a:cs typeface="Segoe UI" panose="020B0502040204020203" pitchFamily="34" charset="0"/>
              </a:rPr>
              <a:t>structures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err="1">
                <a:cs typeface="Segoe UI" panose="020B0502040204020203" pitchFamily="34" charset="0"/>
              </a:rPr>
              <a:t>Fuse</a:t>
            </a:r>
            <a:r>
              <a:rPr lang="de-DE" sz="1100" dirty="0">
                <a:cs typeface="Segoe UI" panose="020B0502040204020203" pitchFamily="34" charset="0"/>
              </a:rPr>
              <a:t> </a:t>
            </a:r>
            <a:r>
              <a:rPr lang="de-DE" sz="1100" dirty="0" err="1">
                <a:cs typeface="Segoe UI" panose="020B0502040204020203" pitchFamily="34" charset="0"/>
              </a:rPr>
              <a:t>probability</a:t>
            </a:r>
            <a:r>
              <a:rPr lang="de-DE" sz="1100" dirty="0">
                <a:cs typeface="Segoe UI" panose="020B0502040204020203" pitchFamily="34" charset="0"/>
              </a:rPr>
              <a:t> </a:t>
            </a:r>
            <a:r>
              <a:rPr lang="de-DE" sz="1100" dirty="0" err="1">
                <a:cs typeface="Segoe UI" panose="020B0502040204020203" pitchFamily="34" charset="0"/>
              </a:rPr>
              <a:t>distributions</a:t>
            </a:r>
            <a:r>
              <a:rPr lang="de-DE" sz="1100" dirty="0">
                <a:cs typeface="Segoe UI" panose="020B0502040204020203" pitchFamily="34" charset="0"/>
              </a:rPr>
              <a:t> </a:t>
            </a:r>
            <a:r>
              <a:rPr lang="de-DE" sz="1100" dirty="0" err="1">
                <a:cs typeface="Segoe UI" panose="020B0502040204020203" pitchFamily="34" charset="0"/>
              </a:rPr>
              <a:t>of</a:t>
            </a:r>
            <a:r>
              <a:rPr lang="de-DE" sz="1100" dirty="0">
                <a:cs typeface="Segoe UI" panose="020B0502040204020203" pitchFamily="34" charset="0"/>
              </a:rPr>
              <a:t> </a:t>
            </a:r>
            <a:r>
              <a:rPr lang="de-DE" sz="1100" dirty="0" err="1">
                <a:cs typeface="Segoe UI" panose="020B0502040204020203" pitchFamily="34" charset="0"/>
              </a:rPr>
              <a:t>object</a:t>
            </a:r>
            <a:r>
              <a:rPr lang="de-DE" sz="1100" dirty="0">
                <a:cs typeface="Segoe UI" panose="020B0502040204020203" pitchFamily="34" charset="0"/>
              </a:rPr>
              <a:t> and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increase</a:t>
            </a:r>
            <a:r>
              <a:rPr lang="de-DE" sz="1100" dirty="0">
                <a:cs typeface="Segoe UI" panose="020B0502040204020203" pitchFamily="34" charset="0"/>
              </a:rPr>
              <a:t> </a:t>
            </a:r>
            <a:r>
              <a:rPr lang="de-DE" sz="1100" dirty="0" err="1">
                <a:cs typeface="Segoe UI" panose="020B0502040204020203" pitchFamily="34" charset="0"/>
              </a:rPr>
              <a:t>reliability</a:t>
            </a:r>
            <a:r>
              <a:rPr lang="de-DE" sz="1100" dirty="0">
                <a:cs typeface="Segoe UI" panose="020B0502040204020203" pitchFamily="34" charset="0"/>
              </a:rPr>
              <a:t>, </a:t>
            </a:r>
            <a:r>
              <a:rPr lang="de-DE" sz="1100" dirty="0" err="1">
                <a:cs typeface="Segoe UI" panose="020B0502040204020203" pitchFamily="34" charset="0"/>
              </a:rPr>
              <a:t>robustness</a:t>
            </a:r>
            <a:r>
              <a:rPr lang="de-DE" sz="1100" dirty="0">
                <a:cs typeface="Segoe UI" panose="020B0502040204020203" pitchFamily="34" charset="0"/>
              </a:rPr>
              <a:t>, </a:t>
            </a:r>
            <a:r>
              <a:rPr lang="de-DE" sz="1100" dirty="0" err="1">
                <a:cs typeface="Segoe UI" panose="020B0502040204020203" pitchFamily="34" charset="0"/>
              </a:rPr>
              <a:t>accuracy</a:t>
            </a:r>
            <a:endParaRPr lang="de-DE" sz="1100" dirty="0">
              <a:cs typeface="Segoe UI" panose="020B0502040204020203" pitchFamily="34" charset="0"/>
            </a:endParaRPr>
          </a:p>
        </p:txBody>
      </p:sp>
      <p:pic>
        <p:nvPicPr>
          <p:cNvPr id="5" name="Grafik 4" descr="Ein Bild, das Text, Diagramm, Screenshot enthält.&#10;&#10;Automatisch generierte Beschreibung">
            <a:extLst>
              <a:ext uri="{FF2B5EF4-FFF2-40B4-BE49-F238E27FC236}">
                <a16:creationId xmlns:a16="http://schemas.microsoft.com/office/drawing/2014/main" id="{E1172545-6497-787A-D21A-A73BFE913E0E}"/>
              </a:ext>
            </a:extLst>
          </p:cNvPr>
          <p:cNvPicPr>
            <a:picLocks noChangeAspect="1"/>
          </p:cNvPicPr>
          <p:nvPr/>
        </p:nvPicPr>
        <p:blipFill rotWithShape="1">
          <a:blip r:embed="rId3"/>
          <a:srcRect l="6205" t="2040" r="8592" b="20823"/>
          <a:stretch/>
        </p:blipFill>
        <p:spPr>
          <a:xfrm>
            <a:off x="3665989" y="1359017"/>
            <a:ext cx="7885652" cy="4759401"/>
          </a:xfrm>
          <a:prstGeom prst="rect">
            <a:avLst/>
          </a:prstGeom>
        </p:spPr>
      </p:pic>
    </p:spTree>
    <p:extLst>
      <p:ext uri="{BB962C8B-B14F-4D97-AF65-F5344CB8AC3E}">
        <p14:creationId xmlns:p14="http://schemas.microsoft.com/office/powerpoint/2010/main" val="25866807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Most </a:t>
            </a:r>
            <a:r>
              <a:rPr lang="de-DE" dirty="0" err="1">
                <a:latin typeface="Segoe UI Light" panose="020B0502040204020203" pitchFamily="34" charset="0"/>
                <a:cs typeface="Segoe UI Light" panose="020B0502040204020203" pitchFamily="34" charset="0"/>
              </a:rPr>
              <a:t>important</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questions</a:t>
            </a:r>
            <a:endParaRPr lang="de-DE" dirty="0">
              <a:latin typeface="Segoe UI Light" panose="020B0502040204020203" pitchFamily="34" charset="0"/>
              <a:cs typeface="Segoe UI Light" panose="020B0502040204020203" pitchFamily="34" charset="0"/>
            </a:endParaRPr>
          </a:p>
        </p:txBody>
      </p:sp>
      <p:sp>
        <p:nvSpPr>
          <p:cNvPr id="38" name="Inhaltsplatzhalt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Close-</a:t>
            </a:r>
            <a:r>
              <a:rPr lang="de-DE" sz="1100" dirty="0" err="1">
                <a:cs typeface="Segoe UI" panose="020B0502040204020203" pitchFamily="34" charset="0"/>
              </a:rPr>
              <a:t>ups</a:t>
            </a:r>
            <a:r>
              <a:rPr lang="de-DE" sz="1100" dirty="0">
                <a:cs typeface="Segoe UI" panose="020B0502040204020203" pitchFamily="34" charset="0"/>
              </a:rPr>
              <a:t> </a:t>
            </a:r>
            <a:r>
              <a:rPr lang="de-DE" sz="1100" dirty="0" err="1">
                <a:cs typeface="Segoe UI" panose="020B0502040204020203" pitchFamily="34" charset="0"/>
              </a:rPr>
              <a:t>during</a:t>
            </a:r>
            <a:r>
              <a:rPr lang="de-DE" sz="1100" dirty="0">
                <a:cs typeface="Segoe UI" panose="020B0502040204020203" pitchFamily="34" charset="0"/>
              </a:rPr>
              <a:t> </a:t>
            </a:r>
            <a:r>
              <a:rPr lang="de-DE" sz="1100" dirty="0" err="1">
                <a:cs typeface="Segoe UI" panose="020B0502040204020203" pitchFamily="34" charset="0"/>
              </a:rPr>
              <a:t>capture</a:t>
            </a:r>
            <a:r>
              <a:rPr lang="de-DE" sz="1100" dirty="0">
                <a:cs typeface="Segoe UI" panose="020B0502040204020203" pitchFamily="34" charset="0"/>
              </a:rPr>
              <a:t>? (</a:t>
            </a:r>
            <a:r>
              <a:rPr lang="de-DE" sz="1100" dirty="0" err="1">
                <a:cs typeface="Segoe UI" panose="020B0502040204020203" pitchFamily="34" charset="0"/>
              </a:rPr>
              <a:t>maybe</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voice</a:t>
            </a:r>
            <a:r>
              <a:rPr lang="de-DE" sz="1100" dirty="0">
                <a:cs typeface="Segoe UI" panose="020B0502040204020203" pitchFamily="34" charset="0"/>
              </a:rPr>
              <a:t> </a:t>
            </a:r>
            <a:r>
              <a:rPr lang="de-DE" sz="1100" dirty="0" err="1">
                <a:cs typeface="Segoe UI" panose="020B0502040204020203" pitchFamily="34" charset="0"/>
              </a:rPr>
              <a:t>labels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t>
            </a: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and </a:t>
            </a:r>
            <a:r>
              <a:rPr lang="de-DE" sz="1100" dirty="0" err="1">
                <a:cs typeface="Segoe UI" panose="020B0502040204020203" pitchFamily="34" charset="0"/>
              </a:rPr>
              <a:t>mesh</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a:cs typeface="Segoe UI" panose="020B0502040204020203" pitchFamily="34" charset="0"/>
              </a:rPr>
              <a:t>Classification,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segmentation</a:t>
            </a:r>
            <a:r>
              <a:rPr lang="de-DE" sz="1100" dirty="0">
                <a:cs typeface="Segoe UI" panose="020B0502040204020203" pitchFamily="34" charset="0"/>
              </a:rPr>
              <a:t>?</a:t>
            </a:r>
          </a:p>
          <a:p>
            <a:pPr lvl="0" rtl="0">
              <a:lnSpc>
                <a:spcPct val="100000"/>
              </a:lnSpc>
              <a:spcAft>
                <a:spcPts val="600"/>
              </a:spcAft>
              <a:buFont typeface="+mj-lt"/>
              <a:buAutoNum type="arabicPeriod"/>
              <a:defRPr/>
            </a:pPr>
            <a:endParaRPr lang="de-DE" sz="1100" dirty="0">
              <a:cs typeface="Segoe UI" panose="020B0502040204020203" pitchFamily="34" charset="0"/>
            </a:endParaRP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sp>
        <p:nvSpPr>
          <p:cNvPr id="2" name="Inhaltsplatzhalter 17">
            <a:extLst>
              <a:ext uri="{FF2B5EF4-FFF2-40B4-BE49-F238E27FC236}">
                <a16:creationId xmlns:a16="http://schemas.microsoft.com/office/drawing/2014/main" id="{0CA163C9-18C4-42D9-EB25-5A4646FA641D}"/>
              </a:ext>
            </a:extLst>
          </p:cNvPr>
          <p:cNvSpPr txBox="1">
            <a:spLocks/>
          </p:cNvSpPr>
          <p:nvPr/>
        </p:nvSpPr>
        <p:spPr>
          <a:xfrm>
            <a:off x="521207" y="3691155"/>
            <a:ext cx="4321704" cy="25002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Option 1</a:t>
            </a:r>
          </a:p>
          <a:p>
            <a:pPr>
              <a:lnSpc>
                <a:spcPct val="100000"/>
              </a:lnSpc>
              <a:spcAft>
                <a:spcPts val="600"/>
              </a:spcAft>
              <a:defRPr/>
            </a:pP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3d </a:t>
            </a:r>
            <a:r>
              <a:rPr lang="de-DE" sz="1100" dirty="0" err="1">
                <a:cs typeface="Segoe UI" panose="020B0502040204020203" pitchFamily="34" charset="0"/>
              </a:rPr>
              <a:t>reco</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can</a:t>
            </a:r>
            <a:r>
              <a:rPr lang="de-DE" sz="1100" dirty="0">
                <a:cs typeface="Segoe UI" panose="020B0502040204020203" pitchFamily="34" charset="0"/>
              </a:rPr>
              <a:t> </a:t>
            </a:r>
            <a:r>
              <a:rPr lang="de-DE" sz="1100" dirty="0" err="1">
                <a:cs typeface="Segoe UI" panose="020B0502040204020203" pitchFamily="34" charset="0"/>
              </a:rPr>
              <a:t>only</a:t>
            </a:r>
            <a:r>
              <a:rPr lang="de-DE" sz="1100" dirty="0">
                <a:cs typeface="Segoe UI" panose="020B0502040204020203" pitchFamily="34" charset="0"/>
              </a:rPr>
              <a:t> </a:t>
            </a:r>
            <a:r>
              <a:rPr lang="de-DE" sz="1100" dirty="0" err="1">
                <a:cs typeface="Segoe UI" panose="020B0502040204020203" pitchFamily="34" charset="0"/>
              </a:rPr>
              <a:t>make</a:t>
            </a:r>
            <a:r>
              <a:rPr lang="de-DE" sz="1100" dirty="0">
                <a:cs typeface="Segoe UI" panose="020B0502040204020203" pitchFamily="34" charset="0"/>
              </a:rPr>
              <a:t> </a:t>
            </a:r>
            <a:r>
              <a:rPr lang="de-DE" sz="1100" dirty="0" err="1">
                <a:cs typeface="Segoe UI" panose="020B0502040204020203" pitchFamily="34" charset="0"/>
              </a:rPr>
              <a:t>statements</a:t>
            </a:r>
            <a:r>
              <a:rPr lang="de-DE" sz="1100" dirty="0">
                <a:cs typeface="Segoe UI" panose="020B0502040204020203" pitchFamily="34" charset="0"/>
              </a:rPr>
              <a:t> </a:t>
            </a:r>
            <a:r>
              <a:rPr lang="de-DE" sz="1100" dirty="0" err="1">
                <a:cs typeface="Segoe UI" panose="020B0502040204020203" pitchFamily="34" charset="0"/>
              </a:rPr>
              <a:t>about</a:t>
            </a:r>
            <a:r>
              <a:rPr lang="de-DE" sz="1100" dirty="0">
                <a:cs typeface="Segoe UI" panose="020B0502040204020203" pitchFamily="34" charset="0"/>
              </a:rPr>
              <a:t> </a:t>
            </a:r>
            <a:r>
              <a:rPr lang="de-DE" sz="1100" dirty="0" err="1">
                <a:cs typeface="Segoe UI" panose="020B0502040204020203" pitchFamily="34" charset="0"/>
              </a:rPr>
              <a:t>existence</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existence</a:t>
            </a:r>
            <a:r>
              <a:rPr lang="de-DE" sz="1100" dirty="0">
                <a:cs typeface="Segoe UI" panose="020B0502040204020203" pitchFamily="34" charset="0"/>
              </a:rPr>
              <a:t>, but not </a:t>
            </a:r>
            <a:r>
              <a:rPr lang="de-DE" sz="1100" dirty="0" err="1">
                <a:cs typeface="Segoe UI" panose="020B0502040204020203" pitchFamily="34" charset="0"/>
              </a:rPr>
              <a:t>count</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fuse</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since</a:t>
            </a:r>
            <a:r>
              <a:rPr lang="de-DE" sz="1100" dirty="0">
                <a:cs typeface="Segoe UI" panose="020B0502040204020203" pitchFamily="34" charset="0"/>
              </a:rPr>
              <a:t> </a:t>
            </a: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have</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associations</a:t>
            </a:r>
            <a:r>
              <a:rPr lang="de-DE" sz="1100" dirty="0">
                <a:cs typeface="Segoe UI" panose="020B0502040204020203" pitchFamily="34" charset="0"/>
              </a:rPr>
              <a:t>.</a:t>
            </a:r>
          </a:p>
          <a:p>
            <a:pPr>
              <a:lnSpc>
                <a:spcPct val="100000"/>
              </a:lnSpc>
              <a:spcAft>
                <a:spcPts val="600"/>
              </a:spcAft>
              <a:defRPr/>
            </a:pPr>
            <a:r>
              <a:rPr lang="de-DE" sz="1100" dirty="0" err="1">
                <a:cs typeface="Segoe UI" panose="020B0502040204020203" pitchFamily="34" charset="0"/>
              </a:rPr>
              <a:t>Example</a:t>
            </a:r>
            <a:r>
              <a:rPr lang="de-DE" sz="1100" dirty="0">
                <a:cs typeface="Segoe UI" panose="020B0502040204020203" pitchFamily="34" charset="0"/>
              </a:rPr>
              <a:t>: </a:t>
            </a: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have</a:t>
            </a:r>
            <a:r>
              <a:rPr lang="de-DE" sz="1100" dirty="0">
                <a:cs typeface="Segoe UI" panose="020B0502040204020203" pitchFamily="34" charset="0"/>
              </a:rPr>
              <a:t> at least </a:t>
            </a:r>
            <a:r>
              <a:rPr lang="de-DE" sz="1100" dirty="0" err="1">
                <a:cs typeface="Segoe UI" panose="020B0502040204020203" pitchFamily="34" charset="0"/>
              </a:rPr>
              <a:t>one</a:t>
            </a:r>
            <a:r>
              <a:rPr lang="de-DE" sz="1100" dirty="0">
                <a:cs typeface="Segoe UI" panose="020B0502040204020203" pitchFamily="34" charset="0"/>
              </a:rPr>
              <a:t> crack in </a:t>
            </a:r>
            <a:r>
              <a:rPr lang="de-DE" sz="1100" dirty="0" err="1">
                <a:cs typeface="Segoe UI" panose="020B0502040204020203" pitchFamily="34" charset="0"/>
              </a:rPr>
              <a:t>the</a:t>
            </a:r>
            <a:r>
              <a:rPr lang="de-DE" sz="1100" dirty="0">
                <a:cs typeface="Segoe UI" panose="020B0502040204020203" pitchFamily="34" charset="0"/>
              </a:rPr>
              <a:t> </a:t>
            </a:r>
            <a:r>
              <a:rPr lang="de-DE" sz="1100" dirty="0" err="1">
                <a:cs typeface="Segoe UI" panose="020B0502040204020203" pitchFamily="34" charset="0"/>
              </a:rPr>
              <a:t>post</a:t>
            </a:r>
            <a:r>
              <a:rPr lang="de-DE" sz="1100" dirty="0">
                <a:cs typeface="Segoe UI" panose="020B0502040204020203" pitchFamily="34" charset="0"/>
              </a:rPr>
              <a:t> and </a:t>
            </a:r>
            <a:r>
              <a:rPr lang="de-DE" sz="1100" dirty="0" err="1">
                <a:cs typeface="Segoe UI" panose="020B0502040204020203" pitchFamily="34" charset="0"/>
              </a:rPr>
              <a:t>there</a:t>
            </a:r>
            <a:r>
              <a:rPr lang="de-DE" sz="1100" dirty="0">
                <a:cs typeface="Segoe UI" panose="020B0502040204020203" pitchFamily="34" charset="0"/>
              </a:rPr>
              <a:t> </a:t>
            </a:r>
            <a:r>
              <a:rPr lang="de-DE" sz="1100" dirty="0" err="1">
                <a:cs typeface="Segoe UI" panose="020B0502040204020203" pitchFamily="34" charset="0"/>
              </a:rPr>
              <a:t>are</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a:t>
            </a:r>
            <a:r>
              <a:rPr lang="de-DE" sz="1100" dirty="0" err="1">
                <a:cs typeface="Segoe UI" panose="020B0502040204020203" pitchFamily="34" charset="0"/>
              </a:rPr>
              <a:t>transformers</a:t>
            </a:r>
            <a:endParaRPr lang="de-DE" sz="1100" dirty="0">
              <a:cs typeface="Segoe UI" panose="020B0502040204020203" pitchFamily="34" charset="0"/>
            </a:endParaRPr>
          </a:p>
          <a:p>
            <a:pPr marL="0" lvl="0" indent="0" rtl="0">
              <a:lnSpc>
                <a:spcPct val="100000"/>
              </a:lnSpc>
              <a:spcAft>
                <a:spcPts val="600"/>
              </a:spcAft>
              <a:buNone/>
              <a:defRPr/>
            </a:pPr>
            <a:endParaRPr lang="de-DE" sz="1100" dirty="0">
              <a:cs typeface="Segoe UI" panose="020B0502040204020203" pitchFamily="34" charset="0"/>
            </a:endParaRP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sp>
        <p:nvSpPr>
          <p:cNvPr id="3" name="Inhaltsplatzhalter 17">
            <a:extLst>
              <a:ext uri="{FF2B5EF4-FFF2-40B4-BE49-F238E27FC236}">
                <a16:creationId xmlns:a16="http://schemas.microsoft.com/office/drawing/2014/main" id="{33B40D69-FEEB-FA8E-88B6-1913565C79C8}"/>
              </a:ext>
            </a:extLst>
          </p:cNvPr>
          <p:cNvSpPr txBox="1">
            <a:spLocks/>
          </p:cNvSpPr>
          <p:nvPr/>
        </p:nvSpPr>
        <p:spPr>
          <a:xfrm>
            <a:off x="5723779" y="1524708"/>
            <a:ext cx="4321704" cy="25002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Option 2</a:t>
            </a:r>
          </a:p>
          <a:p>
            <a:pPr>
              <a:lnSpc>
                <a:spcPct val="100000"/>
              </a:lnSpc>
              <a:spcAft>
                <a:spcPts val="600"/>
              </a:spcAft>
              <a:defRPr/>
            </a:pP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and 3d </a:t>
            </a:r>
            <a:r>
              <a:rPr lang="de-DE" sz="1100" dirty="0" err="1">
                <a:cs typeface="Segoe UI" panose="020B0502040204020203" pitchFamily="34" charset="0"/>
              </a:rPr>
              <a:t>reco</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2 </a:t>
            </a:r>
            <a:r>
              <a:rPr lang="de-DE" sz="1100" dirty="0" err="1">
                <a:cs typeface="Segoe UI" panose="020B0502040204020203" pitchFamily="34" charset="0"/>
              </a:rPr>
              <a:t>segmentation</a:t>
            </a:r>
            <a:r>
              <a:rPr lang="de-DE" sz="1100" dirty="0">
                <a:cs typeface="Segoe UI" panose="020B0502040204020203" pitchFamily="34" charset="0"/>
              </a:rPr>
              <a:t> </a:t>
            </a:r>
            <a:r>
              <a:rPr lang="de-DE" sz="1100" dirty="0" err="1">
                <a:cs typeface="Segoe UI" panose="020B0502040204020203" pitchFamily="34" charset="0"/>
              </a:rPr>
              <a:t>models</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Pixel </a:t>
            </a:r>
            <a:r>
              <a:rPr lang="de-DE" sz="1100" dirty="0" err="1">
                <a:cs typeface="Segoe UI" panose="020B0502040204020203" pitchFamily="34" charset="0"/>
              </a:rPr>
              <a:t>perfect</a:t>
            </a:r>
            <a:r>
              <a:rPr lang="de-DE" sz="1100" dirty="0">
                <a:cs typeface="Segoe UI" panose="020B0502040204020203" pitchFamily="34" charset="0"/>
              </a:rPr>
              <a:t> </a:t>
            </a:r>
            <a:r>
              <a:rPr lang="de-DE" sz="1100" dirty="0" err="1">
                <a:cs typeface="Segoe UI" panose="020B0502040204020203" pitchFamily="34" charset="0"/>
              </a:rPr>
              <a:t>labeling</a:t>
            </a:r>
            <a:r>
              <a:rPr lang="de-DE" sz="1100" dirty="0">
                <a:cs typeface="Segoe UI" panose="020B0502040204020203" pitchFamily="34" charset="0"/>
              </a:rPr>
              <a:t> in 2d and 3d on </a:t>
            </a:r>
            <a:r>
              <a:rPr lang="de-DE" sz="1100" dirty="0" err="1">
                <a:cs typeface="Segoe UI" panose="020B0502040204020203" pitchFamily="34" charset="0"/>
              </a:rPr>
              <a:t>mesh</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can</a:t>
            </a:r>
            <a:r>
              <a:rPr lang="de-DE" sz="1100" dirty="0">
                <a:cs typeface="Segoe UI" panose="020B0502040204020203" pitchFamily="34" charset="0"/>
              </a:rPr>
              <a:t> </a:t>
            </a:r>
            <a:r>
              <a:rPr lang="de-DE" sz="1100" dirty="0" err="1">
                <a:cs typeface="Segoe UI" panose="020B0502040204020203" pitchFamily="34" charset="0"/>
              </a:rPr>
              <a:t>fuse</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and </a:t>
            </a:r>
            <a:r>
              <a:rPr lang="de-DE" sz="1100" dirty="0" err="1">
                <a:cs typeface="Segoe UI" panose="020B0502040204020203" pitchFamily="34" charset="0"/>
              </a:rPr>
              <a:t>make</a:t>
            </a:r>
            <a:r>
              <a:rPr lang="de-DE" sz="1100" dirty="0">
                <a:cs typeface="Segoe UI" panose="020B0502040204020203" pitchFamily="34" charset="0"/>
              </a:rPr>
              <a:t> robust and </a:t>
            </a:r>
            <a:r>
              <a:rPr lang="de-DE" sz="1100" dirty="0" err="1">
                <a:cs typeface="Segoe UI" panose="020B0502040204020203" pitchFamily="34" charset="0"/>
              </a:rPr>
              <a:t>detailed</a:t>
            </a:r>
            <a:r>
              <a:rPr lang="de-DE" sz="1100" dirty="0">
                <a:cs typeface="Segoe UI" panose="020B0502040204020203" pitchFamily="34" charset="0"/>
              </a:rPr>
              <a:t> </a:t>
            </a:r>
            <a:r>
              <a:rPr lang="de-DE" sz="1100" dirty="0" err="1">
                <a:cs typeface="Segoe UI" panose="020B0502040204020203" pitchFamily="34" charset="0"/>
              </a:rPr>
              <a:t>predictions</a:t>
            </a:r>
            <a:endParaRPr lang="de-DE" sz="1100" dirty="0">
              <a:cs typeface="Segoe UI" panose="020B0502040204020203" pitchFamily="34" charset="0"/>
            </a:endParaRPr>
          </a:p>
          <a:p>
            <a:pPr>
              <a:lnSpc>
                <a:spcPct val="100000"/>
              </a:lnSpc>
              <a:spcAft>
                <a:spcPts val="600"/>
              </a:spcAft>
              <a:defRPr/>
            </a:pPr>
            <a:endParaRPr lang="de-DE" sz="1100" dirty="0">
              <a:cs typeface="Segoe UI" panose="020B0502040204020203" pitchFamily="34" charset="0"/>
            </a:endParaRPr>
          </a:p>
          <a:p>
            <a:pPr marL="0" lvl="0" indent="0" rtl="0">
              <a:lnSpc>
                <a:spcPct val="100000"/>
              </a:lnSpc>
              <a:spcAft>
                <a:spcPts val="600"/>
              </a:spcAft>
              <a:buNone/>
              <a:defRPr/>
            </a:pPr>
            <a:endParaRPr lang="de-DE" sz="1100" dirty="0">
              <a:cs typeface="Segoe UI" panose="020B0502040204020203" pitchFamily="34" charset="0"/>
            </a:endParaRP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sp>
        <p:nvSpPr>
          <p:cNvPr id="4" name="Inhaltsplatzhalter 17">
            <a:extLst>
              <a:ext uri="{FF2B5EF4-FFF2-40B4-BE49-F238E27FC236}">
                <a16:creationId xmlns:a16="http://schemas.microsoft.com/office/drawing/2014/main" id="{4B72886C-98EA-66DB-A611-BFB4604C3895}"/>
              </a:ext>
            </a:extLst>
          </p:cNvPr>
          <p:cNvSpPr txBox="1">
            <a:spLocks/>
          </p:cNvSpPr>
          <p:nvPr/>
        </p:nvSpPr>
        <p:spPr>
          <a:xfrm>
            <a:off x="5800678" y="3824690"/>
            <a:ext cx="4321704" cy="25002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de-DE" sz="1100" dirty="0">
                <a:cs typeface="Segoe UI" panose="020B0502040204020203" pitchFamily="34" charset="0"/>
              </a:rPr>
              <a:t>Option 3</a:t>
            </a:r>
          </a:p>
          <a:p>
            <a:pPr>
              <a:lnSpc>
                <a:spcPct val="100000"/>
              </a:lnSpc>
              <a:spcAft>
                <a:spcPts val="600"/>
              </a:spcAft>
              <a:defRPr/>
            </a:pPr>
            <a:r>
              <a:rPr lang="de-DE" sz="1100" dirty="0" err="1">
                <a:cs typeface="Segoe UI" panose="020B0502040204020203" pitchFamily="34" charset="0"/>
              </a:rPr>
              <a:t>Camera</a:t>
            </a:r>
            <a:r>
              <a:rPr lang="de-DE" sz="1100" dirty="0">
                <a:cs typeface="Segoe UI" panose="020B0502040204020203" pitchFamily="34" charset="0"/>
              </a:rPr>
              <a:t> </a:t>
            </a:r>
            <a:r>
              <a:rPr lang="de-DE" sz="1100" dirty="0" err="1">
                <a:cs typeface="Segoe UI" panose="020B0502040204020203" pitchFamily="34" charset="0"/>
              </a:rPr>
              <a:t>poses</a:t>
            </a:r>
            <a:r>
              <a:rPr lang="de-DE" sz="1100" dirty="0">
                <a:cs typeface="Segoe UI" panose="020B0502040204020203" pitchFamily="34" charset="0"/>
              </a:rPr>
              <a:t> but </a:t>
            </a:r>
            <a:r>
              <a:rPr lang="de-DE" sz="1100" dirty="0" err="1">
                <a:cs typeface="Segoe UI" panose="020B0502040204020203" pitchFamily="34" charset="0"/>
              </a:rPr>
              <a:t>no</a:t>
            </a:r>
            <a:r>
              <a:rPr lang="de-DE" sz="1100" dirty="0">
                <a:cs typeface="Segoe UI" panose="020B0502040204020203" pitchFamily="34" charset="0"/>
              </a:rPr>
              <a:t> 3d </a:t>
            </a:r>
            <a:r>
              <a:rPr lang="de-DE" sz="1100" dirty="0" err="1">
                <a:cs typeface="Segoe UI" panose="020B0502040204020203" pitchFamily="34" charset="0"/>
              </a:rPr>
              <a:t>reco</a:t>
            </a:r>
            <a:endParaRPr lang="de-DE" sz="1100" dirty="0">
              <a:cs typeface="Segoe UI" panose="020B0502040204020203" pitchFamily="34" charset="0"/>
            </a:endParaRPr>
          </a:p>
          <a:p>
            <a:pPr>
              <a:lnSpc>
                <a:spcPct val="100000"/>
              </a:lnSpc>
              <a:spcAft>
                <a:spcPts val="600"/>
              </a:spcAft>
              <a:defRPr/>
            </a:pPr>
            <a:r>
              <a:rPr lang="de-DE" sz="1100" dirty="0">
                <a:cs typeface="Segoe UI" panose="020B0502040204020203" pitchFamily="34" charset="0"/>
              </a:rPr>
              <a:t>1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model</a:t>
            </a:r>
            <a:r>
              <a:rPr lang="de-DE" sz="1100" dirty="0">
                <a:cs typeface="Segoe UI" panose="020B0502040204020203" pitchFamily="34" charset="0"/>
              </a:rPr>
              <a:t> + N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multi</a:t>
            </a:r>
            <a:r>
              <a:rPr lang="de-DE" sz="1100" dirty="0">
                <a:cs typeface="Segoe UI" panose="020B0502040204020203" pitchFamily="34" charset="0"/>
              </a:rPr>
              <a:t> </a:t>
            </a:r>
            <a:r>
              <a:rPr lang="de-DE" sz="1100" dirty="0" err="1">
                <a:cs typeface="Segoe UI" panose="020B0502040204020203" pitchFamily="34" charset="0"/>
              </a:rPr>
              <a:t>classification</a:t>
            </a:r>
            <a:r>
              <a:rPr lang="de-DE" sz="1100" dirty="0">
                <a:cs typeface="Segoe UI" panose="020B0502040204020203" pitchFamily="34" charset="0"/>
              </a:rPr>
              <a:t> </a:t>
            </a:r>
            <a:r>
              <a:rPr lang="de-DE" sz="1100" dirty="0" err="1">
                <a:cs typeface="Segoe UI" panose="020B0502040204020203" pitchFamily="34" charset="0"/>
              </a:rPr>
              <a:t>models</a:t>
            </a:r>
            <a:endParaRPr lang="de-DE" sz="1100" dirty="0">
              <a:cs typeface="Segoe UI" panose="020B0502040204020203" pitchFamily="34" charset="0"/>
            </a:endParaRPr>
          </a:p>
          <a:p>
            <a:pPr>
              <a:lnSpc>
                <a:spcPct val="100000"/>
              </a:lnSpc>
              <a:spcAft>
                <a:spcPts val="600"/>
              </a:spcAft>
              <a:defRPr/>
            </a:pP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can</a:t>
            </a:r>
            <a:r>
              <a:rPr lang="de-DE" sz="1100" dirty="0">
                <a:cs typeface="Segoe UI" panose="020B0502040204020203" pitchFamily="34" charset="0"/>
              </a:rPr>
              <a:t> </a:t>
            </a:r>
            <a:r>
              <a:rPr lang="de-DE" sz="1100" dirty="0" err="1">
                <a:cs typeface="Segoe UI" panose="020B0502040204020203" pitchFamily="34" charset="0"/>
              </a:rPr>
              <a:t>fuse</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and </a:t>
            </a:r>
            <a:r>
              <a:rPr lang="de-DE" sz="1100" dirty="0" err="1">
                <a:cs typeface="Segoe UI" panose="020B0502040204020203" pitchFamily="34" charset="0"/>
              </a:rPr>
              <a:t>make</a:t>
            </a:r>
            <a:r>
              <a:rPr lang="de-DE" sz="1100" dirty="0">
                <a:cs typeface="Segoe UI" panose="020B0502040204020203" pitchFamily="34" charset="0"/>
              </a:rPr>
              <a:t> robust and </a:t>
            </a:r>
            <a:r>
              <a:rPr lang="de-DE" sz="1100" dirty="0" err="1">
                <a:cs typeface="Segoe UI" panose="020B0502040204020203" pitchFamily="34" charset="0"/>
              </a:rPr>
              <a:t>detailed</a:t>
            </a:r>
            <a:r>
              <a:rPr lang="de-DE" sz="1100" dirty="0">
                <a:cs typeface="Segoe UI" panose="020B0502040204020203" pitchFamily="34" charset="0"/>
              </a:rPr>
              <a:t> </a:t>
            </a:r>
            <a:r>
              <a:rPr lang="de-DE" sz="1100" dirty="0" err="1">
                <a:cs typeface="Segoe UI" panose="020B0502040204020203" pitchFamily="34" charset="0"/>
              </a:rPr>
              <a:t>predictions</a:t>
            </a:r>
            <a:endParaRPr lang="de-DE" sz="1100" dirty="0">
              <a:cs typeface="Segoe UI" panose="020B0502040204020203" pitchFamily="34" charset="0"/>
            </a:endParaRPr>
          </a:p>
          <a:p>
            <a:pPr>
              <a:lnSpc>
                <a:spcPct val="100000"/>
              </a:lnSpc>
              <a:spcAft>
                <a:spcPts val="600"/>
              </a:spcAft>
              <a:defRPr/>
            </a:pPr>
            <a:endParaRPr lang="de-DE" sz="1100" dirty="0">
              <a:cs typeface="Segoe UI" panose="020B0502040204020203" pitchFamily="34" charset="0"/>
            </a:endParaRPr>
          </a:p>
          <a:p>
            <a:pPr marL="0" lvl="0" indent="0" rtl="0">
              <a:lnSpc>
                <a:spcPct val="100000"/>
              </a:lnSpc>
              <a:spcAft>
                <a:spcPts val="600"/>
              </a:spcAft>
              <a:buNone/>
              <a:defRPr/>
            </a:pPr>
            <a:endParaRPr lang="de-DE" sz="1100" dirty="0">
              <a:cs typeface="Segoe UI" panose="020B0502040204020203" pitchFamily="34" charset="0"/>
            </a:endParaRP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spTree>
    <p:extLst>
      <p:ext uri="{BB962C8B-B14F-4D97-AF65-F5344CB8AC3E}">
        <p14:creationId xmlns:p14="http://schemas.microsoft.com/office/powerpoint/2010/main" val="3727429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Data </a:t>
            </a:r>
            <a:r>
              <a:rPr lang="de-DE" dirty="0" err="1">
                <a:latin typeface="Segoe UI Light" panose="020B0502040204020203" pitchFamily="34" charset="0"/>
                <a:cs typeface="Segoe UI Light" panose="020B0502040204020203" pitchFamily="34" charset="0"/>
              </a:rPr>
              <a:t>Preparation</a:t>
            </a:r>
            <a:r>
              <a:rPr lang="de-DE" dirty="0">
                <a:latin typeface="Segoe UI Light" panose="020B0502040204020203" pitchFamily="34" charset="0"/>
                <a:cs typeface="Segoe UI Light" panose="020B0502040204020203" pitchFamily="34" charset="0"/>
              </a:rPr>
              <a:t> / </a:t>
            </a:r>
            <a:r>
              <a:rPr lang="de-DE" dirty="0" err="1">
                <a:latin typeface="Segoe UI Light" panose="020B0502040204020203" pitchFamily="34" charset="0"/>
                <a:cs typeface="Segoe UI Light" panose="020B0502040204020203" pitchFamily="34" charset="0"/>
              </a:rPr>
              <a:t>Preprocessing</a:t>
            </a:r>
            <a:endParaRPr lang="de-DE" dirty="0">
              <a:latin typeface="Segoe UI Light" panose="020B0502040204020203" pitchFamily="34" charset="0"/>
              <a:cs typeface="Segoe UI Light" panose="020B0502040204020203" pitchFamily="34" charset="0"/>
            </a:endParaRPr>
          </a:p>
        </p:txBody>
      </p:sp>
      <p:sp>
        <p:nvSpPr>
          <p:cNvPr id="38" name="Inhaltsplatzhalter 17"/>
          <p:cNvSpPr txBox="1">
            <a:spLocks/>
          </p:cNvSpPr>
          <p:nvPr/>
        </p:nvSpPr>
        <p:spPr>
          <a:xfrm>
            <a:off x="541610" y="1524708"/>
            <a:ext cx="9768460" cy="488523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en-US" sz="1100" dirty="0">
                <a:cs typeface="Segoe UI" panose="020B0502040204020203" pitchFamily="34" charset="0"/>
              </a:rPr>
              <a:t>Imbalanced data: defect vs no-defect frequency?</a:t>
            </a:r>
          </a:p>
          <a:p>
            <a:pPr lvl="0" rtl="0">
              <a:lnSpc>
                <a:spcPct val="100000"/>
              </a:lnSpc>
              <a:spcAft>
                <a:spcPts val="600"/>
              </a:spcAft>
              <a:buFont typeface="+mj-lt"/>
              <a:buAutoNum type="arabicPeriod"/>
              <a:defRPr/>
            </a:pPr>
            <a:r>
              <a:rPr lang="en-US" sz="1100" dirty="0">
                <a:cs typeface="Segoe UI" panose="020B0502040204020203" pitchFamily="34" charset="0"/>
              </a:rPr>
              <a:t>Imbalanced data strategies: </a:t>
            </a:r>
            <a:r>
              <a:rPr lang="en-US" sz="1100" dirty="0" err="1">
                <a:cs typeface="Segoe UI" panose="020B0502040204020203" pitchFamily="34" charset="0"/>
              </a:rPr>
              <a:t>upsampling</a:t>
            </a:r>
            <a:r>
              <a:rPr lang="en-US" sz="1100" dirty="0">
                <a:cs typeface="Segoe UI" panose="020B0502040204020203" pitchFamily="34" charset="0"/>
              </a:rPr>
              <a:t>, </a:t>
            </a:r>
            <a:r>
              <a:rPr lang="en-US" sz="1100" dirty="0" err="1">
                <a:cs typeface="Segoe UI" panose="020B0502040204020203" pitchFamily="34" charset="0"/>
              </a:rPr>
              <a:t>downsampling</a:t>
            </a:r>
            <a:r>
              <a:rPr lang="en-US" sz="1100" dirty="0">
                <a:cs typeface="Segoe UI" panose="020B0502040204020203" pitchFamily="34" charset="0"/>
              </a:rPr>
              <a:t>, class weights</a:t>
            </a:r>
          </a:p>
          <a:p>
            <a:pPr lvl="0" rtl="0">
              <a:lnSpc>
                <a:spcPct val="100000"/>
              </a:lnSpc>
              <a:spcAft>
                <a:spcPts val="600"/>
              </a:spcAft>
              <a:buFont typeface="+mj-lt"/>
              <a:buAutoNum type="arabicPeriod"/>
              <a:defRPr/>
            </a:pPr>
            <a:r>
              <a:rPr lang="en-US" sz="1100" dirty="0">
                <a:cs typeface="Segoe UI" panose="020B0502040204020203" pitchFamily="34" charset="0"/>
              </a:rPr>
              <a:t>Common image normalization and data augmentation techniques </a:t>
            </a:r>
          </a:p>
          <a:p>
            <a:pPr lvl="1">
              <a:lnSpc>
                <a:spcPct val="100000"/>
              </a:lnSpc>
              <a:spcAft>
                <a:spcPts val="600"/>
              </a:spcAft>
              <a:buFont typeface="+mj-lt"/>
              <a:buAutoNum type="arabicPeriod"/>
              <a:defRPr/>
            </a:pPr>
            <a:r>
              <a:rPr lang="en-US" sz="1100" dirty="0">
                <a:cs typeface="Segoe UI" panose="020B0502040204020203" pitchFamily="34" charset="0"/>
              </a:rPr>
              <a:t>Normalize image data (0-255 -&gt; -1 - +1)</a:t>
            </a:r>
          </a:p>
          <a:p>
            <a:pPr lvl="1">
              <a:lnSpc>
                <a:spcPct val="100000"/>
              </a:lnSpc>
              <a:spcAft>
                <a:spcPts val="600"/>
              </a:spcAft>
              <a:buFont typeface="+mj-lt"/>
              <a:buAutoNum type="arabicPeriod"/>
              <a:defRPr/>
            </a:pPr>
            <a:r>
              <a:rPr lang="en-US" sz="1100" dirty="0">
                <a:cs typeface="Segoe UI" panose="020B0502040204020203" pitchFamily="34" charset="0"/>
              </a:rPr>
              <a:t>Rotations</a:t>
            </a:r>
          </a:p>
          <a:p>
            <a:pPr lvl="1">
              <a:lnSpc>
                <a:spcPct val="100000"/>
              </a:lnSpc>
              <a:spcAft>
                <a:spcPts val="600"/>
              </a:spcAft>
              <a:buFont typeface="+mj-lt"/>
              <a:buAutoNum type="arabicPeriod"/>
              <a:defRPr/>
            </a:pPr>
            <a:r>
              <a:rPr lang="en-US" sz="1100" dirty="0">
                <a:cs typeface="Segoe UI" panose="020B0502040204020203" pitchFamily="34" charset="0"/>
              </a:rPr>
              <a:t>Cropping</a:t>
            </a:r>
          </a:p>
          <a:p>
            <a:pPr lvl="1">
              <a:lnSpc>
                <a:spcPct val="100000"/>
              </a:lnSpc>
              <a:spcAft>
                <a:spcPts val="600"/>
              </a:spcAft>
              <a:buFont typeface="+mj-lt"/>
              <a:buAutoNum type="arabicPeriod"/>
              <a:defRPr/>
            </a:pPr>
            <a:r>
              <a:rPr lang="en-US" sz="1100" dirty="0">
                <a:cs typeface="Segoe UI" panose="020B0502040204020203" pitchFamily="34" charset="0"/>
              </a:rPr>
              <a:t>Scaling</a:t>
            </a:r>
          </a:p>
          <a:p>
            <a:pPr lvl="1">
              <a:lnSpc>
                <a:spcPct val="100000"/>
              </a:lnSpc>
              <a:spcAft>
                <a:spcPts val="600"/>
              </a:spcAft>
              <a:buFont typeface="+mj-lt"/>
              <a:buAutoNum type="arabicPeriod"/>
              <a:defRPr/>
            </a:pPr>
            <a:r>
              <a:rPr lang="en-US" sz="1100" dirty="0">
                <a:cs typeface="Segoe UI" panose="020B0502040204020203" pitchFamily="34" charset="0"/>
              </a:rPr>
              <a:t>Flipping</a:t>
            </a:r>
          </a:p>
          <a:p>
            <a:pPr lvl="1">
              <a:lnSpc>
                <a:spcPct val="100000"/>
              </a:lnSpc>
              <a:spcAft>
                <a:spcPts val="600"/>
              </a:spcAft>
              <a:buFont typeface="+mj-lt"/>
              <a:buAutoNum type="arabicPeriod"/>
              <a:defRPr/>
            </a:pPr>
            <a:r>
              <a:rPr lang="en-US" sz="1100" dirty="0">
                <a:cs typeface="Segoe UI" panose="020B0502040204020203" pitchFamily="34" charset="0"/>
              </a:rPr>
              <a:t>Translations</a:t>
            </a:r>
          </a:p>
          <a:p>
            <a:pPr lvl="1">
              <a:lnSpc>
                <a:spcPct val="100000"/>
              </a:lnSpc>
              <a:spcAft>
                <a:spcPts val="600"/>
              </a:spcAft>
              <a:buFont typeface="+mj-lt"/>
              <a:buAutoNum type="arabicPeriod"/>
              <a:defRPr/>
            </a:pPr>
            <a:r>
              <a:rPr lang="en-US" sz="1100" dirty="0">
                <a:cs typeface="Segoe UI" panose="020B0502040204020203" pitchFamily="34" charset="0"/>
              </a:rPr>
              <a:t>Color space transformations</a:t>
            </a:r>
          </a:p>
          <a:p>
            <a:pPr lvl="1">
              <a:lnSpc>
                <a:spcPct val="100000"/>
              </a:lnSpc>
              <a:spcAft>
                <a:spcPts val="600"/>
              </a:spcAft>
              <a:buFont typeface="+mj-lt"/>
              <a:buAutoNum type="arabicPeriod"/>
              <a:defRPr/>
            </a:pPr>
            <a:r>
              <a:rPr lang="en-US" sz="1100" dirty="0">
                <a:cs typeface="Segoe UI" panose="020B0502040204020203" pitchFamily="34" charset="0"/>
              </a:rPr>
              <a:t>Noise injection</a:t>
            </a:r>
          </a:p>
          <a:p>
            <a:pPr>
              <a:lnSpc>
                <a:spcPct val="100000"/>
              </a:lnSpc>
              <a:spcAft>
                <a:spcPts val="600"/>
              </a:spcAft>
              <a:buFont typeface="+mj-lt"/>
              <a:buAutoNum type="arabicPeriod"/>
              <a:defRPr/>
            </a:pPr>
            <a:r>
              <a:rPr lang="de-DE" sz="1100" dirty="0" err="1">
                <a:cs typeface="Segoe UI" panose="020B0502040204020203" pitchFamily="34" charset="0"/>
              </a:rPr>
              <a:t>Synthetic</a:t>
            </a:r>
            <a:r>
              <a:rPr lang="de-DE" sz="1100" dirty="0">
                <a:cs typeface="Segoe UI" panose="020B0502040204020203" pitchFamily="34" charset="0"/>
              </a:rPr>
              <a:t> </a:t>
            </a:r>
            <a:r>
              <a:rPr lang="de-DE" sz="1100" dirty="0" err="1">
                <a:cs typeface="Segoe UI" panose="020B0502040204020203" pitchFamily="34" charset="0"/>
              </a:rPr>
              <a:t>defects</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poisson</a:t>
            </a:r>
            <a:r>
              <a:rPr lang="de-DE" sz="1100" dirty="0">
                <a:cs typeface="Segoe UI" panose="020B0502040204020203" pitchFamily="34" charset="0"/>
              </a:rPr>
              <a:t> </a:t>
            </a:r>
            <a:r>
              <a:rPr lang="de-DE" sz="1100" dirty="0" err="1">
                <a:cs typeface="Segoe UI" panose="020B0502040204020203" pitchFamily="34" charset="0"/>
              </a:rPr>
              <a:t>image</a:t>
            </a:r>
            <a:r>
              <a:rPr lang="de-DE" sz="1100" dirty="0">
                <a:cs typeface="Segoe UI" panose="020B0502040204020203" pitchFamily="34" charset="0"/>
              </a:rPr>
              <a:t> </a:t>
            </a:r>
            <a:r>
              <a:rPr lang="de-DE" sz="1100" dirty="0" err="1">
                <a:cs typeface="Segoe UI" panose="020B0502040204020203" pitchFamily="34" charset="0"/>
              </a:rPr>
              <a:t>editing</a:t>
            </a:r>
            <a:r>
              <a:rPr lang="de-DE" sz="1100" dirty="0">
                <a:cs typeface="Segoe UI" panose="020B0502040204020203" pitchFamily="34" charset="0"/>
              </a:rPr>
              <a:t>?</a:t>
            </a:r>
          </a:p>
        </p:txBody>
      </p:sp>
      <p:pic>
        <p:nvPicPr>
          <p:cNvPr id="3" name="Grafik 2" descr="Ein Bild, das Wasser, Schwimmen, draußen enthält.&#10;&#10;Automatisch generierte Beschreibung">
            <a:extLst>
              <a:ext uri="{FF2B5EF4-FFF2-40B4-BE49-F238E27FC236}">
                <a16:creationId xmlns:a16="http://schemas.microsoft.com/office/drawing/2014/main" id="{06A3EA91-2273-67D0-F34F-AB685766583D}"/>
              </a:ext>
            </a:extLst>
          </p:cNvPr>
          <p:cNvPicPr>
            <a:picLocks noChangeAspect="1"/>
          </p:cNvPicPr>
          <p:nvPr/>
        </p:nvPicPr>
        <p:blipFill rotWithShape="1">
          <a:blip r:embed="rId3"/>
          <a:srcRect t="30825" b="27585"/>
          <a:stretch/>
        </p:blipFill>
        <p:spPr>
          <a:xfrm>
            <a:off x="5276675" y="4528675"/>
            <a:ext cx="5779667" cy="1763068"/>
          </a:xfrm>
          <a:prstGeom prst="rect">
            <a:avLst/>
          </a:prstGeom>
        </p:spPr>
      </p:pic>
    </p:spTree>
    <p:extLst>
      <p:ext uri="{BB962C8B-B14F-4D97-AF65-F5344CB8AC3E}">
        <p14:creationId xmlns:p14="http://schemas.microsoft.com/office/powerpoint/2010/main" val="2786768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Models</a:t>
            </a:r>
          </a:p>
        </p:txBody>
      </p:sp>
      <p:sp>
        <p:nvSpPr>
          <p:cNvPr id="38" name="Inhaltsplatzhalter 17"/>
          <p:cNvSpPr txBox="1">
            <a:spLocks/>
          </p:cNvSpPr>
          <p:nvPr/>
        </p:nvSpPr>
        <p:spPr>
          <a:xfrm>
            <a:off x="541610" y="1524708"/>
            <a:ext cx="976846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en-US" sz="1100" dirty="0">
                <a:cs typeface="Segoe UI" panose="020B0502040204020203" pitchFamily="34" charset="0"/>
              </a:rPr>
              <a:t>We probably need all of them: </a:t>
            </a:r>
          </a:p>
          <a:p>
            <a:pPr lvl="1">
              <a:lnSpc>
                <a:spcPct val="100000"/>
              </a:lnSpc>
              <a:spcAft>
                <a:spcPts val="600"/>
              </a:spcAft>
              <a:buFont typeface="+mj-lt"/>
              <a:buAutoNum type="arabicPeriod"/>
              <a:defRPr/>
            </a:pPr>
            <a:r>
              <a:rPr lang="en-US" sz="1100" dirty="0">
                <a:cs typeface="Segoe UI" panose="020B0502040204020203" pitchFamily="34" charset="0"/>
              </a:rPr>
              <a:t>(Multiclass) image classification: CNNs, </a:t>
            </a:r>
            <a:r>
              <a:rPr lang="en-US" sz="1100" dirty="0" err="1">
                <a:cs typeface="Segoe UI" panose="020B0502040204020203" pitchFamily="34" charset="0"/>
              </a:rPr>
              <a:t>AlexNet</a:t>
            </a:r>
            <a:r>
              <a:rPr lang="en-US" sz="1100" dirty="0">
                <a:cs typeface="Segoe UI" panose="020B0502040204020203" pitchFamily="34" charset="0"/>
              </a:rPr>
              <a:t>, </a:t>
            </a:r>
            <a:r>
              <a:rPr lang="en-US" sz="1100" dirty="0" err="1">
                <a:cs typeface="Segoe UI" panose="020B0502040204020203" pitchFamily="34" charset="0"/>
              </a:rPr>
              <a:t>VGGNet</a:t>
            </a:r>
            <a:r>
              <a:rPr lang="en-US" sz="1100" dirty="0">
                <a:cs typeface="Segoe UI" panose="020B0502040204020203" pitchFamily="34" charset="0"/>
              </a:rPr>
              <a:t>, and </a:t>
            </a:r>
            <a:r>
              <a:rPr lang="en-US" sz="1100" dirty="0" err="1">
                <a:cs typeface="Segoe UI" panose="020B0502040204020203" pitchFamily="34" charset="0"/>
              </a:rPr>
              <a:t>ResNet</a:t>
            </a:r>
            <a:endParaRPr lang="en-US" sz="1100" dirty="0">
              <a:cs typeface="Segoe UI" panose="020B0502040204020203" pitchFamily="34" charset="0"/>
            </a:endParaRPr>
          </a:p>
          <a:p>
            <a:pPr lvl="1">
              <a:lnSpc>
                <a:spcPct val="100000"/>
              </a:lnSpc>
              <a:spcAft>
                <a:spcPts val="600"/>
              </a:spcAft>
              <a:buFont typeface="+mj-lt"/>
              <a:buAutoNum type="arabicPeriod"/>
              <a:defRPr/>
            </a:pPr>
            <a:r>
              <a:rPr lang="en-US" sz="1100" dirty="0">
                <a:cs typeface="Segoe UI" panose="020B0502040204020203" pitchFamily="34" charset="0"/>
              </a:rPr>
              <a:t>Panoptic segmentation (semantic, instance): U-Net, </a:t>
            </a:r>
            <a:r>
              <a:rPr lang="en-US" sz="1100" dirty="0" err="1">
                <a:cs typeface="Segoe UI" panose="020B0502040204020203" pitchFamily="34" charset="0"/>
              </a:rPr>
              <a:t>EfficientPS</a:t>
            </a:r>
            <a:r>
              <a:rPr lang="en-US" sz="1100" dirty="0">
                <a:cs typeface="Segoe UI" panose="020B0502040204020203" pitchFamily="34" charset="0"/>
              </a:rPr>
              <a:t>, </a:t>
            </a:r>
            <a:r>
              <a:rPr lang="en-US" sz="1100" dirty="0" err="1">
                <a:cs typeface="Segoe UI" panose="020B0502040204020203" pitchFamily="34" charset="0"/>
              </a:rPr>
              <a:t>UPSNet</a:t>
            </a:r>
            <a:r>
              <a:rPr lang="en-US" sz="1100" dirty="0">
                <a:cs typeface="Segoe UI" panose="020B0502040204020203" pitchFamily="34" charset="0"/>
              </a:rPr>
              <a:t>, </a:t>
            </a:r>
            <a:r>
              <a:rPr lang="en-US" sz="1100" dirty="0" err="1">
                <a:cs typeface="Segoe UI" panose="020B0502040204020203" pitchFamily="34" charset="0"/>
              </a:rPr>
              <a:t>VPSNet</a:t>
            </a:r>
            <a:r>
              <a:rPr lang="en-US" sz="1100" dirty="0">
                <a:cs typeface="Segoe UI" panose="020B0502040204020203" pitchFamily="34" charset="0"/>
              </a:rPr>
              <a:t>, </a:t>
            </a:r>
            <a:r>
              <a:rPr lang="en-US" sz="1100" dirty="0" err="1">
                <a:cs typeface="Segoe UI" panose="020B0502040204020203" pitchFamily="34" charset="0"/>
              </a:rPr>
              <a:t>EPSNet</a:t>
            </a:r>
            <a:r>
              <a:rPr lang="en-US" sz="1100" dirty="0">
                <a:cs typeface="Segoe UI" panose="020B0502040204020203" pitchFamily="34" charset="0"/>
              </a:rPr>
              <a:t>, </a:t>
            </a:r>
            <a:r>
              <a:rPr lang="en-US" sz="1100" dirty="0" err="1">
                <a:cs typeface="Segoe UI" panose="020B0502040204020203" pitchFamily="34" charset="0"/>
              </a:rPr>
              <a:t>FPSNet</a:t>
            </a:r>
            <a:r>
              <a:rPr lang="en-US" sz="1100" dirty="0">
                <a:cs typeface="Segoe UI" panose="020B0502040204020203" pitchFamily="34" charset="0"/>
              </a:rPr>
              <a:t> (https://arxiv.org/ftp/arxiv/papers/2111/2111.10250.pdf)</a:t>
            </a:r>
          </a:p>
          <a:p>
            <a:pPr lvl="1">
              <a:lnSpc>
                <a:spcPct val="100000"/>
              </a:lnSpc>
              <a:spcAft>
                <a:spcPts val="600"/>
              </a:spcAft>
              <a:buFont typeface="+mj-lt"/>
              <a:buAutoNum type="arabicPeriod"/>
              <a:defRPr/>
            </a:pPr>
            <a:r>
              <a:rPr lang="en-US" sz="1100" dirty="0">
                <a:cs typeface="Segoe UI" panose="020B0502040204020203" pitchFamily="34" charset="0"/>
              </a:rPr>
              <a:t>Object detection: Faster R-CNN, YOLO (You Only Look Once), and SSD (Single Shot </a:t>
            </a:r>
            <a:r>
              <a:rPr lang="en-US" sz="1100" dirty="0" err="1">
                <a:cs typeface="Segoe UI" panose="020B0502040204020203" pitchFamily="34" charset="0"/>
              </a:rPr>
              <a:t>MultiBox</a:t>
            </a:r>
            <a:r>
              <a:rPr lang="en-US" sz="1100" dirty="0">
                <a:cs typeface="Segoe UI" panose="020B0502040204020203" pitchFamily="34" charset="0"/>
              </a:rPr>
              <a:t> Detector), Mask R-CNN</a:t>
            </a:r>
          </a:p>
          <a:p>
            <a:pPr lvl="0" rtl="0">
              <a:lnSpc>
                <a:spcPct val="100000"/>
              </a:lnSpc>
              <a:spcAft>
                <a:spcPts val="600"/>
              </a:spcAft>
              <a:buFont typeface="+mj-lt"/>
              <a:buAutoNum type="arabicPeriod"/>
              <a:defRPr/>
            </a:pPr>
            <a:r>
              <a:rPr lang="en-US" sz="1100" dirty="0">
                <a:cs typeface="Segoe UI" panose="020B0502040204020203" pitchFamily="34" charset="0"/>
              </a:rPr>
              <a:t>Are there already general networks for rust, corrosion, crack detection?</a:t>
            </a:r>
          </a:p>
          <a:p>
            <a:pPr lvl="0" rtl="0">
              <a:lnSpc>
                <a:spcPct val="100000"/>
              </a:lnSpc>
              <a:spcAft>
                <a:spcPts val="600"/>
              </a:spcAft>
              <a:buFont typeface="+mj-lt"/>
              <a:buAutoNum type="arabicPeriod"/>
              <a:defRPr/>
            </a:pPr>
            <a:r>
              <a:rPr lang="en-US" sz="1100" dirty="0">
                <a:cs typeface="Segoe UI" panose="020B0502040204020203" pitchFamily="34" charset="0"/>
              </a:rPr>
              <a:t>Transfer learning</a:t>
            </a:r>
          </a:p>
          <a:p>
            <a:pPr lvl="0" rtl="0">
              <a:lnSpc>
                <a:spcPct val="100000"/>
              </a:lnSpc>
              <a:spcAft>
                <a:spcPts val="600"/>
              </a:spcAft>
              <a:buFont typeface="+mj-lt"/>
              <a:buAutoNum type="arabicPeriod"/>
              <a:defRPr/>
            </a:pPr>
            <a:r>
              <a:rPr lang="en-US" sz="1100" dirty="0">
                <a:cs typeface="Segoe UI" panose="020B0502040204020203" pitchFamily="34" charset="0"/>
              </a:rPr>
              <a:t>Use machine learning platforms to adapt those model for your purposes (Transfer Learning. (Amazon </a:t>
            </a:r>
            <a:r>
              <a:rPr lang="en-US" sz="1100" dirty="0" err="1">
                <a:cs typeface="Segoe UI" panose="020B0502040204020203" pitchFamily="34" charset="0"/>
              </a:rPr>
              <a:t>Rekognition</a:t>
            </a:r>
            <a:r>
              <a:rPr lang="en-US" sz="1100" dirty="0">
                <a:cs typeface="Segoe UI" panose="020B0502040204020203" pitchFamily="34" charset="0"/>
              </a:rPr>
              <a:t>, Amazon Lookout for Vision, Google Visual Inspection AI, Azure AI Vision, Azure AI Custom Vision, </a:t>
            </a:r>
            <a:r>
              <a:rPr lang="en-US" sz="1100" dirty="0" err="1">
                <a:cs typeface="Segoe UI" panose="020B0502040204020203" pitchFamily="34" charset="0"/>
              </a:rPr>
              <a:t>HuggingFace</a:t>
            </a:r>
            <a:r>
              <a:rPr lang="en-US" sz="1100" dirty="0">
                <a:cs typeface="Segoe UI" panose="020B0502040204020203" pitchFamily="34" charset="0"/>
              </a:rPr>
              <a:t>)</a:t>
            </a:r>
          </a:p>
          <a:p>
            <a:pPr lvl="0" rtl="0">
              <a:lnSpc>
                <a:spcPct val="100000"/>
              </a:lnSpc>
              <a:spcAft>
                <a:spcPts val="600"/>
              </a:spcAft>
              <a:buFont typeface="+mj-lt"/>
              <a:buAutoNum type="arabicPeriod"/>
              <a:defRPr/>
            </a:pPr>
            <a:r>
              <a:rPr lang="en-US" sz="1100" dirty="0">
                <a:cs typeface="Segoe UI" panose="020B0502040204020203" pitchFamily="34" charset="0"/>
              </a:rPr>
              <a:t>(There are models that fuse 2d with 3d data, but they are very complex in all manners [model complexity, data preparation, labeling, etc.] and not ready to use, especially for our use case with multiple images. Are there NERF like classifications models?)</a:t>
            </a:r>
            <a:endParaRPr lang="de-DE" sz="1100" dirty="0">
              <a:cs typeface="Segoe UI" panose="020B0502040204020203" pitchFamily="34" charset="0"/>
            </a:endParaRPr>
          </a:p>
        </p:txBody>
      </p:sp>
    </p:spTree>
    <p:extLst>
      <p:ext uri="{BB962C8B-B14F-4D97-AF65-F5344CB8AC3E}">
        <p14:creationId xmlns:p14="http://schemas.microsoft.com/office/powerpoint/2010/main" val="3772272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err="1">
                <a:latin typeface="Segoe UI Light" panose="020B0502040204020203" pitchFamily="34" charset="0"/>
                <a:cs typeface="Segoe UI Light" panose="020B0502040204020203" pitchFamily="34" charset="0"/>
              </a:rPr>
              <a:t>Metrics</a:t>
            </a:r>
            <a:endParaRPr lang="de-DE" dirty="0">
              <a:latin typeface="Segoe UI Light" panose="020B0502040204020203" pitchFamily="34" charset="0"/>
              <a:cs typeface="Segoe UI Light" panose="020B0502040204020203" pitchFamily="34" charset="0"/>
            </a:endParaRPr>
          </a:p>
        </p:txBody>
      </p:sp>
      <p:sp>
        <p:nvSpPr>
          <p:cNvPr id="38" name="Inhaltsplatzhalter 17"/>
          <p:cNvSpPr txBox="1">
            <a:spLocks/>
          </p:cNvSpPr>
          <p:nvPr/>
        </p:nvSpPr>
        <p:spPr>
          <a:xfrm>
            <a:off x="541610" y="1524708"/>
            <a:ext cx="976846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endParaRPr lang="de-DE" sz="1100" dirty="0">
              <a:cs typeface="Segoe UI" panose="020B0502040204020203" pitchFamily="34" charset="0"/>
            </a:endParaRPr>
          </a:p>
        </p:txBody>
      </p:sp>
      <p:sp>
        <p:nvSpPr>
          <p:cNvPr id="4" name="Inhaltsplatzhalter 17">
            <a:extLst>
              <a:ext uri="{FF2B5EF4-FFF2-40B4-BE49-F238E27FC236}">
                <a16:creationId xmlns:a16="http://schemas.microsoft.com/office/drawing/2014/main" id="{4D85697E-CD7E-5413-1B30-1B60D9646618}"/>
              </a:ext>
            </a:extLst>
          </p:cNvPr>
          <p:cNvSpPr txBox="1">
            <a:spLocks/>
          </p:cNvSpPr>
          <p:nvPr/>
        </p:nvSpPr>
        <p:spPr>
          <a:xfrm>
            <a:off x="694010" y="1677108"/>
            <a:ext cx="976846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mj-lt"/>
              <a:buAutoNum type="arabicPeriod"/>
            </a:pPr>
            <a:r>
              <a:rPr lang="en-US" sz="1100" dirty="0">
                <a:effectLst/>
              </a:rPr>
              <a:t>Image classification</a:t>
            </a:r>
          </a:p>
          <a:p>
            <a:pPr lvl="1">
              <a:lnSpc>
                <a:spcPct val="100000"/>
              </a:lnSpc>
              <a:buFont typeface="+mj-lt"/>
              <a:buAutoNum type="arabicPeriod"/>
            </a:pPr>
            <a:r>
              <a:rPr lang="en-US" sz="1100" dirty="0">
                <a:effectLst/>
              </a:rPr>
              <a:t>AUC of ROC (bad with imbalanced data)</a:t>
            </a:r>
          </a:p>
          <a:p>
            <a:pPr lvl="1">
              <a:lnSpc>
                <a:spcPct val="100000"/>
              </a:lnSpc>
              <a:buFont typeface="+mj-lt"/>
              <a:buAutoNum type="arabicPeriod"/>
            </a:pPr>
            <a:r>
              <a:rPr lang="en-US" sz="1100" dirty="0"/>
              <a:t>PR-Curve (precision recall)</a:t>
            </a:r>
            <a:endParaRPr lang="en-US" sz="1100" dirty="0">
              <a:effectLst/>
            </a:endParaRPr>
          </a:p>
          <a:p>
            <a:pPr lvl="1">
              <a:lnSpc>
                <a:spcPct val="100000"/>
              </a:lnSpc>
              <a:buFont typeface="+mj-lt"/>
              <a:buAutoNum type="arabicPeriod"/>
            </a:pPr>
            <a:r>
              <a:rPr lang="en-US" sz="1100" dirty="0" err="1">
                <a:effectLst/>
              </a:rPr>
              <a:t>Fbeta</a:t>
            </a:r>
            <a:r>
              <a:rPr lang="en-US" sz="1100" dirty="0">
                <a:effectLst/>
              </a:rPr>
              <a:t> score, F1 score (precision and recall), prioritize with beta</a:t>
            </a:r>
            <a:br>
              <a:rPr lang="en-US" sz="1100" dirty="0">
                <a:effectLst/>
              </a:rPr>
            </a:br>
            <a:br>
              <a:rPr lang="en-US" sz="1100" dirty="0">
                <a:effectLst/>
              </a:rPr>
            </a:br>
            <a:br>
              <a:rPr lang="en-US" sz="1100" dirty="0">
                <a:effectLst/>
              </a:rPr>
            </a:br>
            <a:endParaRPr lang="en-US" sz="1100" dirty="0">
              <a:effectLst/>
            </a:endParaRPr>
          </a:p>
          <a:p>
            <a:pPr marL="285750" indent="-285750">
              <a:lnSpc>
                <a:spcPct val="100000"/>
              </a:lnSpc>
              <a:buFont typeface="+mj-lt"/>
              <a:buAutoNum type="arabicPeriod"/>
            </a:pPr>
            <a:r>
              <a:rPr lang="en-US" sz="1100" dirty="0">
                <a:effectLst/>
              </a:rPr>
              <a:t>Segmentation, Detection: intersection over union (</a:t>
            </a:r>
            <a:r>
              <a:rPr lang="en-US" sz="1100" dirty="0" err="1">
                <a:effectLst/>
              </a:rPr>
              <a:t>IoU</a:t>
            </a:r>
            <a:r>
              <a:rPr lang="en-US" sz="1100" dirty="0">
                <a:effectLst/>
              </a:rPr>
              <a:t>)</a:t>
            </a:r>
          </a:p>
        </p:txBody>
      </p:sp>
      <p:pic>
        <p:nvPicPr>
          <p:cNvPr id="6" name="Grafik 5" descr="Ein Bild, das Text, Screenshot, Schrift, Zahl enthält.&#10;&#10;Automatisch generierte Beschreibung">
            <a:extLst>
              <a:ext uri="{FF2B5EF4-FFF2-40B4-BE49-F238E27FC236}">
                <a16:creationId xmlns:a16="http://schemas.microsoft.com/office/drawing/2014/main" id="{DAE1C2BE-5DA7-3ED0-2DD4-AB98ED52E73E}"/>
              </a:ext>
            </a:extLst>
          </p:cNvPr>
          <p:cNvPicPr>
            <a:picLocks noChangeAspect="1"/>
          </p:cNvPicPr>
          <p:nvPr/>
        </p:nvPicPr>
        <p:blipFill>
          <a:blip r:embed="rId3"/>
          <a:stretch>
            <a:fillRect/>
          </a:stretch>
        </p:blipFill>
        <p:spPr>
          <a:xfrm>
            <a:off x="6496528" y="4103587"/>
            <a:ext cx="4745327" cy="1959549"/>
          </a:xfrm>
          <a:prstGeom prst="rect">
            <a:avLst/>
          </a:prstGeom>
        </p:spPr>
      </p:pic>
      <p:pic>
        <p:nvPicPr>
          <p:cNvPr id="9" name="Grafik 8" descr="Ein Bild, das Text, Screenshot, Diagramm, Rechteck enthält.&#10;&#10;Automatisch generierte Beschreibung">
            <a:extLst>
              <a:ext uri="{FF2B5EF4-FFF2-40B4-BE49-F238E27FC236}">
                <a16:creationId xmlns:a16="http://schemas.microsoft.com/office/drawing/2014/main" id="{7E95F683-551A-8BCD-D90D-D92A497955D3}"/>
              </a:ext>
            </a:extLst>
          </p:cNvPr>
          <p:cNvPicPr>
            <a:picLocks noChangeAspect="1"/>
          </p:cNvPicPr>
          <p:nvPr/>
        </p:nvPicPr>
        <p:blipFill>
          <a:blip r:embed="rId4"/>
          <a:stretch>
            <a:fillRect/>
          </a:stretch>
        </p:blipFill>
        <p:spPr>
          <a:xfrm>
            <a:off x="1805030" y="4248318"/>
            <a:ext cx="2141136" cy="1670086"/>
          </a:xfrm>
          <a:prstGeom prst="rect">
            <a:avLst/>
          </a:prstGeom>
        </p:spPr>
      </p:pic>
      <p:pic>
        <p:nvPicPr>
          <p:cNvPr id="13" name="Grafik 12">
            <a:extLst>
              <a:ext uri="{FF2B5EF4-FFF2-40B4-BE49-F238E27FC236}">
                <a16:creationId xmlns:a16="http://schemas.microsoft.com/office/drawing/2014/main" id="{534F4EDD-8A3D-A1ED-9BF4-4B737CCC7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2231" y="3314590"/>
            <a:ext cx="2257425" cy="352425"/>
          </a:xfrm>
          <a:prstGeom prst="rect">
            <a:avLst/>
          </a:prstGeom>
        </p:spPr>
      </p:pic>
      <p:pic>
        <p:nvPicPr>
          <p:cNvPr id="15" name="Grafik 14" descr="Ein Bild, das Text, Diagramm, Reihe, Schrift enthält.&#10;&#10;Automatisch generierte Beschreibung">
            <a:extLst>
              <a:ext uri="{FF2B5EF4-FFF2-40B4-BE49-F238E27FC236}">
                <a16:creationId xmlns:a16="http://schemas.microsoft.com/office/drawing/2014/main" id="{851A20D0-8F2B-5EDB-ED59-D38E61A2C107}"/>
              </a:ext>
            </a:extLst>
          </p:cNvPr>
          <p:cNvPicPr>
            <a:picLocks noChangeAspect="1"/>
          </p:cNvPicPr>
          <p:nvPr/>
        </p:nvPicPr>
        <p:blipFill>
          <a:blip r:embed="rId7"/>
          <a:stretch>
            <a:fillRect/>
          </a:stretch>
        </p:blipFill>
        <p:spPr>
          <a:xfrm>
            <a:off x="7775751" y="1392936"/>
            <a:ext cx="2344411" cy="2274079"/>
          </a:xfrm>
          <a:prstGeom prst="rect">
            <a:avLst/>
          </a:prstGeom>
        </p:spPr>
      </p:pic>
    </p:spTree>
    <p:extLst>
      <p:ext uri="{BB962C8B-B14F-4D97-AF65-F5344CB8AC3E}">
        <p14:creationId xmlns:p14="http://schemas.microsoft.com/office/powerpoint/2010/main" val="2550711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kumimoji="0" lang="de-DE" sz="2800" b="0" i="0" u="none" strike="noStrike" kern="1200" cap="none" spc="0" normalizeH="0" baseline="0" noProof="0" dirty="0">
                <a:ln>
                  <a:noFill/>
                </a:ln>
                <a:solidFill>
                  <a:srgbClr val="E7E6E6">
                    <a:lumMod val="25000"/>
                  </a:srgbClr>
                </a:solidFill>
                <a:effectLst/>
                <a:uLnTx/>
                <a:uFillTx/>
                <a:latin typeface="Segoe UI Light" panose="020B0502040204020203" pitchFamily="34" charset="0"/>
                <a:ea typeface="+mj-ea"/>
                <a:cs typeface="Segoe UI Light" panose="020B0502040204020203" pitchFamily="34" charset="0"/>
              </a:rPr>
              <a:t>Tools</a:t>
            </a:r>
            <a:endParaRPr lang="de-DE" sz="1100" dirty="0">
              <a:latin typeface="+mn-lt"/>
              <a:cs typeface="Segoe UI Light" panose="020B0502040204020203" pitchFamily="34" charset="0"/>
            </a:endParaRPr>
          </a:p>
        </p:txBody>
      </p:sp>
      <p:pic>
        <p:nvPicPr>
          <p:cNvPr id="3" name="Grafik 2">
            <a:extLst>
              <a:ext uri="{FF2B5EF4-FFF2-40B4-BE49-F238E27FC236}">
                <a16:creationId xmlns:a16="http://schemas.microsoft.com/office/drawing/2014/main" id="{549C236D-F90E-27EA-DAC8-D07B74313AA4}"/>
              </a:ext>
            </a:extLst>
          </p:cNvPr>
          <p:cNvPicPr>
            <a:picLocks noChangeAspect="1"/>
          </p:cNvPicPr>
          <p:nvPr/>
        </p:nvPicPr>
        <p:blipFill rotWithShape="1">
          <a:blip r:embed="rId3"/>
          <a:srcRect l="7890" r="8028" b="6325"/>
          <a:stretch/>
        </p:blipFill>
        <p:spPr>
          <a:xfrm>
            <a:off x="1325461" y="1342873"/>
            <a:ext cx="9244396" cy="4966403"/>
          </a:xfrm>
          <a:prstGeom prst="rect">
            <a:avLst/>
          </a:prstGeom>
        </p:spPr>
      </p:pic>
    </p:spTree>
    <p:extLst>
      <p:ext uri="{BB962C8B-B14F-4D97-AF65-F5344CB8AC3E}">
        <p14:creationId xmlns:p14="http://schemas.microsoft.com/office/powerpoint/2010/main" val="1262564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kumimoji="0" lang="de-DE" sz="2800" b="0" i="0" u="none" strike="noStrike" kern="1200" cap="none" spc="0" normalizeH="0" baseline="0" noProof="0" dirty="0">
                <a:ln>
                  <a:noFill/>
                </a:ln>
                <a:solidFill>
                  <a:srgbClr val="E7E6E6">
                    <a:lumMod val="25000"/>
                  </a:srgbClr>
                </a:solidFill>
                <a:effectLst/>
                <a:uLnTx/>
                <a:uFillTx/>
                <a:latin typeface="Segoe UI Light" panose="020B0502040204020203" pitchFamily="34" charset="0"/>
                <a:ea typeface="+mj-ea"/>
                <a:cs typeface="Segoe UI Light" panose="020B0502040204020203" pitchFamily="34" charset="0"/>
              </a:rPr>
              <a:t>Tools</a:t>
            </a:r>
            <a:endParaRPr lang="de-DE" sz="1100" dirty="0">
              <a:latin typeface="+mn-lt"/>
              <a:cs typeface="Segoe UI Light" panose="020B0502040204020203" pitchFamily="34" charset="0"/>
            </a:endParaRPr>
          </a:p>
        </p:txBody>
      </p:sp>
      <p:sp>
        <p:nvSpPr>
          <p:cNvPr id="38" name="Inhaltsplatzhalter 17"/>
          <p:cNvSpPr txBox="1">
            <a:spLocks/>
          </p:cNvSpPr>
          <p:nvPr/>
        </p:nvSpPr>
        <p:spPr>
          <a:xfrm>
            <a:off x="380299" y="1331761"/>
            <a:ext cx="11389455" cy="52452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en-US" sz="1100" dirty="0">
                <a:cs typeface="Segoe UI" panose="020B0502040204020203" pitchFamily="34" charset="0"/>
              </a:rPr>
              <a:t>TF vs </a:t>
            </a:r>
            <a:r>
              <a:rPr lang="en-US" sz="1100" dirty="0" err="1">
                <a:cs typeface="Segoe UI" panose="020B0502040204020203" pitchFamily="34" charset="0"/>
              </a:rPr>
              <a:t>PyTorch</a:t>
            </a:r>
            <a:r>
              <a:rPr lang="en-US" sz="1100" dirty="0">
                <a:cs typeface="Segoe UI" panose="020B0502040204020203" pitchFamily="34" charset="0"/>
              </a:rPr>
              <a:t>:</a:t>
            </a:r>
          </a:p>
          <a:p>
            <a:pPr lvl="1">
              <a:lnSpc>
                <a:spcPct val="100000"/>
              </a:lnSpc>
              <a:spcAft>
                <a:spcPts val="600"/>
              </a:spcAft>
              <a:buFont typeface="+mj-lt"/>
              <a:buAutoNum type="arabicPeriod"/>
              <a:defRPr/>
            </a:pPr>
            <a:r>
              <a:rPr lang="en-US" sz="1100" dirty="0" err="1">
                <a:cs typeface="Segoe UI" panose="020B0502040204020203" pitchFamily="34" charset="0"/>
              </a:rPr>
              <a:t>Pytorch</a:t>
            </a:r>
            <a:r>
              <a:rPr lang="en-US" sz="1100" dirty="0">
                <a:cs typeface="Segoe UI" panose="020B0502040204020203" pitchFamily="34" charset="0"/>
              </a:rPr>
              <a:t> is much more popular and used more in research and easier to learn and debug, more libraries (3d, language extensions), closer to research and academia, &gt;90% papers with code, slightly less optimized </a:t>
            </a:r>
            <a:r>
              <a:rPr lang="en-US" sz="1100" dirty="0" err="1">
                <a:cs typeface="Segoe UI" panose="020B0502040204020203" pitchFamily="34" charset="0"/>
              </a:rPr>
              <a:t>gpu</a:t>
            </a:r>
            <a:r>
              <a:rPr lang="en-US" sz="1100" dirty="0">
                <a:cs typeface="Segoe UI" panose="020B0502040204020203" pitchFamily="34" charset="0"/>
              </a:rPr>
              <a:t> execution</a:t>
            </a:r>
          </a:p>
          <a:p>
            <a:pPr lvl="1">
              <a:lnSpc>
                <a:spcPct val="100000"/>
              </a:lnSpc>
              <a:spcAft>
                <a:spcPts val="600"/>
              </a:spcAft>
              <a:buFont typeface="+mj-lt"/>
              <a:buAutoNum type="arabicPeriod"/>
              <a:defRPr/>
            </a:pPr>
            <a:r>
              <a:rPr lang="en-US" sz="1100" dirty="0">
                <a:cs typeface="Segoe UI" panose="020B0502040204020203" pitchFamily="34" charset="0"/>
              </a:rPr>
              <a:t>TF offers better deployment, distribution, more optimized, static computation graph,</a:t>
            </a:r>
          </a:p>
          <a:p>
            <a:pPr lvl="1">
              <a:lnSpc>
                <a:spcPct val="100000"/>
              </a:lnSpc>
              <a:spcAft>
                <a:spcPts val="600"/>
              </a:spcAft>
              <a:buFont typeface="+mj-lt"/>
              <a:buAutoNum type="arabicPeriod"/>
              <a:defRPr/>
            </a:pPr>
            <a:r>
              <a:rPr lang="en-US" sz="1100" dirty="0">
                <a:cs typeface="Segoe UI" panose="020B0502040204020203" pitchFamily="34" charset="0"/>
              </a:rPr>
              <a:t>Simply use both, whatever is more comfortable in the current situation. Our model input are just images, so nothing complicated.</a:t>
            </a:r>
          </a:p>
          <a:p>
            <a:pPr>
              <a:lnSpc>
                <a:spcPct val="100000"/>
              </a:lnSpc>
              <a:spcAft>
                <a:spcPts val="600"/>
              </a:spcAft>
              <a:buFont typeface="+mj-lt"/>
              <a:buAutoNum type="arabicPeriod"/>
              <a:defRPr/>
            </a:pPr>
            <a:r>
              <a:rPr lang="en-US" sz="1100" dirty="0">
                <a:cs typeface="Segoe UI" panose="020B0502040204020203" pitchFamily="34" charset="0"/>
              </a:rPr>
              <a:t>MLOPS (https://mad.firstmark.com/)</a:t>
            </a:r>
          </a:p>
          <a:p>
            <a:pPr lvl="1">
              <a:lnSpc>
                <a:spcPct val="100000"/>
              </a:lnSpc>
              <a:spcAft>
                <a:spcPts val="600"/>
              </a:spcAft>
              <a:buFont typeface="+mj-lt"/>
              <a:buAutoNum type="arabicPeriod"/>
              <a:defRPr/>
            </a:pPr>
            <a:r>
              <a:rPr lang="en-US" sz="1100" dirty="0" err="1">
                <a:cs typeface="Segoe UI" panose="020B0502040204020203" pitchFamily="34" charset="0"/>
              </a:rPr>
              <a:t>ClearML</a:t>
            </a:r>
            <a:endParaRPr lang="en-US" sz="1100" dirty="0">
              <a:cs typeface="Segoe UI" panose="020B0502040204020203" pitchFamily="34" charset="0"/>
            </a:endParaRPr>
          </a:p>
          <a:p>
            <a:pPr lvl="1">
              <a:lnSpc>
                <a:spcPct val="100000"/>
              </a:lnSpc>
              <a:spcAft>
                <a:spcPts val="600"/>
              </a:spcAft>
              <a:buFont typeface="+mj-lt"/>
              <a:buAutoNum type="arabicPeriod"/>
              <a:defRPr/>
            </a:pPr>
            <a:r>
              <a:rPr lang="en-US" sz="1100" dirty="0" err="1">
                <a:cs typeface="Segoe UI" panose="020B0502040204020203" pitchFamily="34" charset="0"/>
              </a:rPr>
              <a:t>MlFLow</a:t>
            </a:r>
            <a:endParaRPr lang="en-US" sz="1100" dirty="0">
              <a:cs typeface="Segoe UI" panose="020B0502040204020203" pitchFamily="34" charset="0"/>
            </a:endParaRPr>
          </a:p>
          <a:p>
            <a:pPr lvl="1">
              <a:lnSpc>
                <a:spcPct val="100000"/>
              </a:lnSpc>
              <a:spcAft>
                <a:spcPts val="600"/>
              </a:spcAft>
              <a:buFont typeface="+mj-lt"/>
              <a:buAutoNum type="arabicPeriod"/>
              <a:defRPr/>
            </a:pPr>
            <a:r>
              <a:rPr lang="en-US" sz="1100" dirty="0">
                <a:cs typeface="Segoe UI" panose="020B0502040204020203" pitchFamily="34" charset="0"/>
              </a:rPr>
              <a:t>Kubeflow (Kubernetes)</a:t>
            </a:r>
          </a:p>
          <a:p>
            <a:pPr lvl="1">
              <a:lnSpc>
                <a:spcPct val="100000"/>
              </a:lnSpc>
              <a:spcAft>
                <a:spcPts val="600"/>
              </a:spcAft>
              <a:buFont typeface="+mj-lt"/>
              <a:buAutoNum type="arabicPeriod"/>
              <a:defRPr/>
            </a:pPr>
            <a:r>
              <a:rPr lang="en-US" sz="1100" dirty="0">
                <a:cs typeface="Segoe UI" panose="020B0502040204020203" pitchFamily="34" charset="0"/>
              </a:rPr>
              <a:t>Neptune</a:t>
            </a:r>
          </a:p>
          <a:p>
            <a:pPr lvl="1">
              <a:lnSpc>
                <a:spcPct val="100000"/>
              </a:lnSpc>
              <a:spcAft>
                <a:spcPts val="600"/>
              </a:spcAft>
              <a:buFont typeface="+mj-lt"/>
              <a:buAutoNum type="arabicPeriod"/>
              <a:defRPr/>
            </a:pPr>
            <a:r>
              <a:rPr lang="en-US" sz="1100" dirty="0">
                <a:cs typeface="Segoe UI" panose="020B0502040204020203" pitchFamily="34" charset="0"/>
              </a:rPr>
              <a:t>Weights and Biases</a:t>
            </a:r>
          </a:p>
          <a:p>
            <a:pPr lvl="1">
              <a:lnSpc>
                <a:spcPct val="100000"/>
              </a:lnSpc>
              <a:spcAft>
                <a:spcPts val="600"/>
              </a:spcAft>
              <a:buFont typeface="+mj-lt"/>
              <a:buAutoNum type="arabicPeriod"/>
              <a:defRPr/>
            </a:pPr>
            <a:r>
              <a:rPr lang="en-US" sz="1100" dirty="0" err="1">
                <a:cs typeface="Segoe UI" panose="020B0502040204020203" pitchFamily="34" charset="0"/>
              </a:rPr>
              <a:t>TensorBoard</a:t>
            </a:r>
            <a:endParaRPr lang="en-US" sz="1100" dirty="0">
              <a:cs typeface="Segoe UI" panose="020B0502040204020203" pitchFamily="34" charset="0"/>
            </a:endParaRPr>
          </a:p>
          <a:p>
            <a:pPr>
              <a:lnSpc>
                <a:spcPct val="100000"/>
              </a:lnSpc>
              <a:spcAft>
                <a:spcPts val="600"/>
              </a:spcAft>
              <a:buFont typeface="+mj-lt"/>
              <a:buAutoNum type="arabicPeriod"/>
              <a:defRPr/>
            </a:pPr>
            <a:r>
              <a:rPr lang="en-US" sz="1100" dirty="0">
                <a:cs typeface="Segoe UI" panose="020B0502040204020203" pitchFamily="34" charset="0"/>
              </a:rPr>
              <a:t>Just take Amazon </a:t>
            </a:r>
            <a:r>
              <a:rPr lang="en-US" sz="1100" dirty="0" err="1">
                <a:cs typeface="Segoe UI" panose="020B0502040204020203" pitchFamily="34" charset="0"/>
              </a:rPr>
              <a:t>SageMaker</a:t>
            </a:r>
            <a:r>
              <a:rPr lang="en-US" sz="1100" dirty="0">
                <a:cs typeface="Segoe UI" panose="020B0502040204020203" pitchFamily="34" charset="0"/>
              </a:rPr>
              <a:t> or Azure and see what’s missing?</a:t>
            </a:r>
          </a:p>
          <a:p>
            <a:pPr>
              <a:lnSpc>
                <a:spcPct val="100000"/>
              </a:lnSpc>
              <a:spcAft>
                <a:spcPts val="600"/>
              </a:spcAft>
              <a:buFont typeface="+mj-lt"/>
              <a:buAutoNum type="arabicPeriod"/>
              <a:defRPr/>
            </a:pPr>
            <a:r>
              <a:rPr lang="en-US" sz="1100" dirty="0">
                <a:cs typeface="Segoe UI" panose="020B0502040204020203" pitchFamily="34" charset="0"/>
              </a:rPr>
              <a:t>Experiment tracking: no experience, we used git commits + config files</a:t>
            </a:r>
          </a:p>
          <a:p>
            <a:pPr>
              <a:lnSpc>
                <a:spcPct val="100000"/>
              </a:lnSpc>
              <a:spcAft>
                <a:spcPts val="600"/>
              </a:spcAft>
              <a:buFont typeface="+mj-lt"/>
              <a:buAutoNum type="arabicPeriod"/>
              <a:defRPr/>
            </a:pPr>
            <a:r>
              <a:rPr lang="de-DE" sz="1100" dirty="0">
                <a:cs typeface="Segoe UI" panose="020B0502040204020203" pitchFamily="34" charset="0"/>
              </a:rPr>
              <a:t>Model </a:t>
            </a:r>
            <a:r>
              <a:rPr lang="de-DE" sz="1100" dirty="0" err="1">
                <a:cs typeface="Segoe UI" panose="020B0502040204020203" pitchFamily="34" charset="0"/>
              </a:rPr>
              <a:t>serving</a:t>
            </a:r>
            <a:r>
              <a:rPr lang="de-DE" sz="1100" dirty="0">
                <a:cs typeface="Segoe UI" panose="020B0502040204020203" pitchFamily="34" charset="0"/>
              </a:rPr>
              <a:t>: </a:t>
            </a:r>
            <a:r>
              <a:rPr lang="de-DE" sz="1100" dirty="0" err="1">
                <a:cs typeface="Segoe UI" panose="020B0502040204020203" pitchFamily="34" charset="0"/>
              </a:rPr>
              <a:t>maybe</a:t>
            </a:r>
            <a:r>
              <a:rPr lang="de-DE" sz="1100" dirty="0">
                <a:cs typeface="Segoe UI" panose="020B0502040204020203" pitchFamily="34" charset="0"/>
              </a:rPr>
              <a:t> </a:t>
            </a:r>
            <a:r>
              <a:rPr lang="de-DE" sz="1100" dirty="0" err="1">
                <a:cs typeface="Segoe UI" panose="020B0502040204020203" pitchFamily="34" charset="0"/>
              </a:rPr>
              <a:t>no</a:t>
            </a:r>
            <a:r>
              <a:rPr lang="de-DE" sz="1100" dirty="0">
                <a:cs typeface="Segoe UI" panose="020B0502040204020203" pitchFamily="34" charset="0"/>
              </a:rPr>
              <a:t> API </a:t>
            </a:r>
            <a:r>
              <a:rPr lang="de-DE" sz="1100" dirty="0" err="1">
                <a:cs typeface="Segoe UI" panose="020B0502040204020203" pitchFamily="34" charset="0"/>
              </a:rPr>
              <a:t>necessary</a:t>
            </a:r>
            <a:r>
              <a:rPr lang="de-DE" sz="1100" dirty="0">
                <a:cs typeface="Segoe UI" panose="020B0502040204020203" pitchFamily="34" charset="0"/>
              </a:rPr>
              <a:t> </a:t>
            </a:r>
            <a:r>
              <a:rPr lang="de-DE" sz="1100" dirty="0" err="1">
                <a:cs typeface="Segoe UI" panose="020B0502040204020203" pitchFamily="34" charset="0"/>
              </a:rPr>
              <a:t>because</a:t>
            </a:r>
            <a:r>
              <a:rPr lang="de-DE" sz="1100" dirty="0">
                <a:cs typeface="Segoe UI" panose="020B0502040204020203" pitchFamily="34" charset="0"/>
              </a:rPr>
              <a:t> </a:t>
            </a:r>
            <a:r>
              <a:rPr lang="de-DE" sz="1100" dirty="0" err="1">
                <a:cs typeface="Segoe UI" panose="020B0502040204020203" pitchFamily="34" charset="0"/>
              </a:rPr>
              <a:t>models</a:t>
            </a:r>
            <a:r>
              <a:rPr lang="de-DE" sz="1100" dirty="0">
                <a:cs typeface="Segoe UI" panose="020B0502040204020203" pitchFamily="34" charset="0"/>
              </a:rPr>
              <a:t> </a:t>
            </a:r>
            <a:r>
              <a:rPr lang="de-DE" sz="1100" dirty="0" err="1">
                <a:cs typeface="Segoe UI" panose="020B0502040204020203" pitchFamily="34" charset="0"/>
              </a:rPr>
              <a:t>are</a:t>
            </a:r>
            <a:r>
              <a:rPr lang="de-DE" sz="1100" dirty="0">
                <a:cs typeface="Segoe UI" panose="020B0502040204020203" pitchFamily="34" charset="0"/>
              </a:rPr>
              <a:t> </a:t>
            </a:r>
            <a:r>
              <a:rPr lang="de-DE" sz="1100" dirty="0" err="1">
                <a:cs typeface="Segoe UI" panose="020B0502040204020203" pitchFamily="34" charset="0"/>
              </a:rPr>
              <a:t>part</a:t>
            </a:r>
            <a:r>
              <a:rPr lang="de-DE" sz="1100" dirty="0">
                <a:cs typeface="Segoe UI" panose="020B0502040204020203" pitchFamily="34" charset="0"/>
              </a:rPr>
              <a:t> </a:t>
            </a:r>
            <a:r>
              <a:rPr lang="de-DE" sz="1100" dirty="0" err="1">
                <a:cs typeface="Segoe UI" panose="020B0502040204020203" pitchFamily="34" charset="0"/>
              </a:rPr>
              <a:t>of</a:t>
            </a:r>
            <a:r>
              <a:rPr lang="de-DE" sz="1100" dirty="0">
                <a:cs typeface="Segoe UI" panose="020B0502040204020203" pitchFamily="34" charset="0"/>
              </a:rPr>
              <a:t> a larger </a:t>
            </a:r>
            <a:r>
              <a:rPr lang="de-DE" sz="1100" dirty="0" err="1">
                <a:cs typeface="Segoe UI" panose="020B0502040204020203" pitchFamily="34" charset="0"/>
              </a:rPr>
              <a:t>software</a:t>
            </a:r>
            <a:r>
              <a:rPr lang="de-DE" sz="1100" dirty="0">
                <a:cs typeface="Segoe UI" panose="020B0502040204020203" pitchFamily="34" charset="0"/>
              </a:rPr>
              <a:t> </a:t>
            </a:r>
            <a:r>
              <a:rPr lang="de-DE" sz="1100" dirty="0" err="1">
                <a:cs typeface="Segoe UI" panose="020B0502040204020203" pitchFamily="34" charset="0"/>
              </a:rPr>
              <a:t>package</a:t>
            </a:r>
            <a:endParaRPr lang="de-DE" sz="1100" dirty="0">
              <a:cs typeface="Segoe UI" panose="020B0502040204020203" pitchFamily="34" charset="0"/>
            </a:endParaRPr>
          </a:p>
        </p:txBody>
      </p:sp>
    </p:spTree>
    <p:extLst>
      <p:ext uri="{BB962C8B-B14F-4D97-AF65-F5344CB8AC3E}">
        <p14:creationId xmlns:p14="http://schemas.microsoft.com/office/powerpoint/2010/main" val="3866783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Pipeline</a:t>
            </a:r>
          </a:p>
        </p:txBody>
      </p:sp>
      <p:sp>
        <p:nvSpPr>
          <p:cNvPr id="38" name="Inhaltsplatzhalter 17"/>
          <p:cNvSpPr txBox="1">
            <a:spLocks/>
          </p:cNvSpPr>
          <p:nvPr/>
        </p:nvSpPr>
        <p:spPr>
          <a:xfrm>
            <a:off x="541610" y="1524708"/>
            <a:ext cx="5464907"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en-US" sz="1100" dirty="0">
                <a:cs typeface="Segoe UI" panose="020B0502040204020203" pitchFamily="34" charset="0"/>
              </a:rPr>
              <a:t>Treat model drift:</a:t>
            </a:r>
          </a:p>
          <a:p>
            <a:pPr lvl="1">
              <a:lnSpc>
                <a:spcPct val="100000"/>
              </a:lnSpc>
              <a:spcAft>
                <a:spcPts val="600"/>
              </a:spcAft>
              <a:buFont typeface="+mj-lt"/>
              <a:buAutoNum type="arabicPeriod"/>
              <a:defRPr/>
            </a:pPr>
            <a:r>
              <a:rPr lang="en-US" sz="1100" dirty="0">
                <a:cs typeface="Segoe UI" panose="020B0502040204020203" pitchFamily="34" charset="0"/>
              </a:rPr>
              <a:t>concept drift, example: new defect or change of how a defect looks like</a:t>
            </a:r>
          </a:p>
          <a:p>
            <a:pPr lvl="1">
              <a:lnSpc>
                <a:spcPct val="100000"/>
              </a:lnSpc>
              <a:spcAft>
                <a:spcPts val="600"/>
              </a:spcAft>
              <a:buFont typeface="+mj-lt"/>
              <a:buAutoNum type="arabicPeriod"/>
              <a:defRPr/>
            </a:pPr>
            <a:r>
              <a:rPr lang="en-US" sz="1100" dirty="0">
                <a:cs typeface="Segoe UI" panose="020B0502040204020203" pitchFamily="34" charset="0"/>
              </a:rPr>
              <a:t>data drift: change in raw data, seasonal data, different cameras, different drone routes etc..</a:t>
            </a:r>
          </a:p>
          <a:p>
            <a:pPr lvl="1">
              <a:lnSpc>
                <a:spcPct val="100000"/>
              </a:lnSpc>
              <a:spcAft>
                <a:spcPts val="600"/>
              </a:spcAft>
              <a:buFont typeface="+mj-lt"/>
              <a:buAutoNum type="arabicPeriod"/>
              <a:defRPr/>
            </a:pPr>
            <a:r>
              <a:rPr lang="en-US" sz="1100" dirty="0">
                <a:cs typeface="Segoe UI" panose="020B0502040204020203" pitchFamily="34" charset="0"/>
              </a:rPr>
              <a:t>upstream data drift: change in data preprocessing of raw data</a:t>
            </a:r>
          </a:p>
          <a:p>
            <a:pPr lvl="0" rtl="0">
              <a:lnSpc>
                <a:spcPct val="100000"/>
              </a:lnSpc>
              <a:spcAft>
                <a:spcPts val="600"/>
              </a:spcAft>
              <a:buFont typeface="+mj-lt"/>
              <a:buAutoNum type="arabicPeriod"/>
              <a:defRPr/>
            </a:pPr>
            <a:r>
              <a:rPr lang="en-US" sz="1100" dirty="0">
                <a:cs typeface="Segoe UI" panose="020B0502040204020203" pitchFamily="34" charset="0"/>
              </a:rPr>
              <a:t>Detect model drift </a:t>
            </a:r>
          </a:p>
          <a:p>
            <a:pPr>
              <a:lnSpc>
                <a:spcPct val="100000"/>
              </a:lnSpc>
              <a:spcAft>
                <a:spcPts val="600"/>
              </a:spcAft>
              <a:buFont typeface="+mj-lt"/>
              <a:buAutoNum type="arabicPeriod"/>
              <a:defRPr/>
            </a:pPr>
            <a:r>
              <a:rPr lang="en-US" sz="1100" dirty="0">
                <a:cs typeface="Segoe UI" panose="020B0502040204020203" pitchFamily="34" charset="0"/>
              </a:rPr>
              <a:t>Inspect the evaluated data before relearning</a:t>
            </a:r>
          </a:p>
          <a:p>
            <a:pPr lvl="0" rtl="0">
              <a:lnSpc>
                <a:spcPct val="100000"/>
              </a:lnSpc>
              <a:spcAft>
                <a:spcPts val="600"/>
              </a:spcAft>
              <a:buFont typeface="+mj-lt"/>
              <a:buAutoNum type="arabicPeriod"/>
              <a:defRPr/>
            </a:pPr>
            <a:r>
              <a:rPr lang="en-US" sz="1100" dirty="0">
                <a:cs typeface="Segoe UI" panose="020B0502040204020203" pitchFamily="34" charset="0"/>
              </a:rPr>
              <a:t>Retrain with new and validated data and track metrics</a:t>
            </a:r>
          </a:p>
          <a:p>
            <a:pPr>
              <a:lnSpc>
                <a:spcPct val="100000"/>
              </a:lnSpc>
              <a:spcAft>
                <a:spcPts val="600"/>
              </a:spcAft>
              <a:buFont typeface="+mj-lt"/>
              <a:buAutoNum type="arabicPeriod"/>
              <a:defRPr/>
            </a:pPr>
            <a:r>
              <a:rPr lang="en-US" sz="1100" dirty="0">
                <a:cs typeface="Segoe UI" panose="020B0502040204020203" pitchFamily="34" charset="0"/>
              </a:rPr>
              <a:t>All data is saved on the server. Image data is assigned to a single power post. So, we can track the condition over time and learn to predict or identify problems earlier.</a:t>
            </a:r>
          </a:p>
          <a:p>
            <a:pPr marL="0" lvl="0" indent="0" rtl="0">
              <a:lnSpc>
                <a:spcPct val="100000"/>
              </a:lnSpc>
              <a:spcAft>
                <a:spcPts val="600"/>
              </a:spcAft>
              <a:buNone/>
              <a:defRPr/>
            </a:pPr>
            <a:endParaRPr lang="en-US" sz="1100" dirty="0">
              <a:cs typeface="Segoe UI" panose="020B0502040204020203" pitchFamily="34" charset="0"/>
            </a:endParaRPr>
          </a:p>
        </p:txBody>
      </p:sp>
      <p:pic>
        <p:nvPicPr>
          <p:cNvPr id="3" name="Grafik 2" descr="Ein Bild, das Text, Screenshot, Schrift, Diagramm enthält.&#10;&#10;Automatisch generierte Beschreibung">
            <a:extLst>
              <a:ext uri="{FF2B5EF4-FFF2-40B4-BE49-F238E27FC236}">
                <a16:creationId xmlns:a16="http://schemas.microsoft.com/office/drawing/2014/main" id="{DC4BE4CE-893E-A190-8442-8CABC3E7B870}"/>
              </a:ext>
            </a:extLst>
          </p:cNvPr>
          <p:cNvPicPr>
            <a:picLocks noChangeAspect="1"/>
          </p:cNvPicPr>
          <p:nvPr/>
        </p:nvPicPr>
        <p:blipFill>
          <a:blip r:embed="rId3"/>
          <a:stretch>
            <a:fillRect/>
          </a:stretch>
        </p:blipFill>
        <p:spPr>
          <a:xfrm>
            <a:off x="6096000" y="2013890"/>
            <a:ext cx="5226342" cy="2893154"/>
          </a:xfrm>
          <a:prstGeom prst="rect">
            <a:avLst/>
          </a:prstGeom>
        </p:spPr>
      </p:pic>
    </p:spTree>
    <p:extLst>
      <p:ext uri="{BB962C8B-B14F-4D97-AF65-F5344CB8AC3E}">
        <p14:creationId xmlns:p14="http://schemas.microsoft.com/office/powerpoint/2010/main" val="289508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err="1">
                <a:latin typeface="Segoe UI Light" panose="020B0502040204020203" pitchFamily="34" charset="0"/>
                <a:cs typeface="Segoe UI Light" panose="020B0502040204020203" pitchFamily="34" charset="0"/>
              </a:rPr>
              <a:t>Overview</a:t>
            </a:r>
            <a:endParaRPr lang="de-DE" dirty="0">
              <a:latin typeface="Segoe UI Light" panose="020B0502040204020203" pitchFamily="34" charset="0"/>
              <a:cs typeface="Segoe UI Light" panose="020B0502040204020203" pitchFamily="34" charset="0"/>
            </a:endParaRPr>
          </a:p>
        </p:txBody>
      </p:sp>
      <p:sp>
        <p:nvSpPr>
          <p:cNvPr id="38" name="Inhaltsplatzhalt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Data</a:t>
            </a:r>
          </a:p>
          <a:p>
            <a:pPr lvl="0" rtl="0">
              <a:lnSpc>
                <a:spcPct val="100000"/>
              </a:lnSpc>
              <a:spcAft>
                <a:spcPts val="600"/>
              </a:spcAft>
              <a:buFont typeface="+mj-lt"/>
              <a:buAutoNum type="arabicPeriod"/>
              <a:defRPr/>
            </a:pPr>
            <a:r>
              <a:rPr lang="de-DE" sz="1100" dirty="0">
                <a:cs typeface="Segoe UI" panose="020B0502040204020203" pitchFamily="34" charset="0"/>
              </a:rPr>
              <a:t>AI Pipeline (Focus)</a:t>
            </a:r>
          </a:p>
          <a:p>
            <a:pPr lvl="0" rtl="0">
              <a:lnSpc>
                <a:spcPct val="100000"/>
              </a:lnSpc>
              <a:spcAft>
                <a:spcPts val="600"/>
              </a:spcAft>
              <a:buFont typeface="+mj-lt"/>
              <a:buAutoNum type="arabicPeriod"/>
              <a:defRPr/>
            </a:pPr>
            <a:r>
              <a:rPr lang="de-DE" sz="1100" dirty="0">
                <a:cs typeface="Segoe UI" panose="020B0502040204020203" pitchFamily="34" charset="0"/>
              </a:rPr>
              <a:t>Tools</a:t>
            </a:r>
          </a:p>
          <a:p>
            <a:pPr lvl="0" rtl="0">
              <a:lnSpc>
                <a:spcPct val="100000"/>
              </a:lnSpc>
              <a:spcAft>
                <a:spcPts val="600"/>
              </a:spcAft>
              <a:buFont typeface="+mj-lt"/>
              <a:buAutoNum type="arabicPeriod"/>
              <a:defRPr/>
            </a:pPr>
            <a:r>
              <a:rPr lang="de-DE" sz="1100" dirty="0">
                <a:cs typeface="Segoe UI" panose="020B0502040204020203" pitchFamily="34" charset="0"/>
              </a:rPr>
              <a:t>Future</a:t>
            </a:r>
          </a:p>
          <a:p>
            <a:pPr lvl="0" rtl="0">
              <a:lnSpc>
                <a:spcPct val="100000"/>
              </a:lnSpc>
              <a:spcAft>
                <a:spcPts val="600"/>
              </a:spcAft>
              <a:buFont typeface="+mj-lt"/>
              <a:buAutoNum type="arabicPeriod"/>
              <a:defRPr/>
            </a:pPr>
            <a:endParaRPr lang="de-DE" sz="1100" dirty="0">
              <a:cs typeface="Segoe UI" panose="020B0502040204020203" pitchFamily="34" charset="0"/>
            </a:endParaRP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Future</a:t>
            </a:r>
          </a:p>
        </p:txBody>
      </p:sp>
      <p:sp>
        <p:nvSpPr>
          <p:cNvPr id="38" name="Inhaltsplatzhalter 17"/>
          <p:cNvSpPr txBox="1">
            <a:spLocks/>
          </p:cNvSpPr>
          <p:nvPr/>
        </p:nvSpPr>
        <p:spPr>
          <a:xfrm>
            <a:off x="541610" y="1524708"/>
            <a:ext cx="976846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dirty="0">
                <a:effectLst/>
                <a:latin typeface="Calibri, sans-serif"/>
              </a:rPr>
              <a:t>More specialized algorithms for object and defect detection / classification (data and knowledge driven </a:t>
            </a:r>
            <a:r>
              <a:rPr lang="en-US" dirty="0" err="1">
                <a:effectLst/>
                <a:latin typeface="Calibri, sans-serif"/>
              </a:rPr>
              <a:t>agorithms</a:t>
            </a:r>
            <a:r>
              <a:rPr lang="en-US" dirty="0">
                <a:effectLst/>
                <a:latin typeface="Calibri, sans-serif"/>
              </a:rPr>
              <a:t>)</a:t>
            </a:r>
            <a:endParaRPr lang="en-US" dirty="0">
              <a:effectLst/>
            </a:endParaRPr>
          </a:p>
          <a:p>
            <a:pPr>
              <a:buFont typeface="+mj-lt"/>
              <a:buAutoNum type="arabicPeriod"/>
            </a:pPr>
            <a:r>
              <a:rPr lang="en-US" dirty="0">
                <a:effectLst/>
                <a:latin typeface="Calibri, sans-serif"/>
              </a:rPr>
              <a:t>Predictive Maintenance: predict and detect defects before they even happen, optimize preventive maintenance</a:t>
            </a:r>
            <a:endParaRPr lang="en-US" dirty="0">
              <a:effectLst/>
            </a:endParaRPr>
          </a:p>
        </p:txBody>
      </p:sp>
    </p:spTree>
    <p:extLst>
      <p:ext uri="{BB962C8B-B14F-4D97-AF65-F5344CB8AC3E}">
        <p14:creationId xmlns:p14="http://schemas.microsoft.com/office/powerpoint/2010/main" val="737162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Data</a:t>
            </a:r>
          </a:p>
        </p:txBody>
      </p:sp>
      <p:sp>
        <p:nvSpPr>
          <p:cNvPr id="38" name="Inhaltsplatzhalter 17"/>
          <p:cNvSpPr txBox="1">
            <a:spLocks/>
          </p:cNvSpPr>
          <p:nvPr/>
        </p:nvSpPr>
        <p:spPr>
          <a:xfrm>
            <a:off x="541610" y="1524707"/>
            <a:ext cx="8115830" cy="51361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mj-lt"/>
              <a:buAutoNum type="arabicPeriod"/>
            </a:pPr>
            <a:r>
              <a:rPr lang="en-US" sz="1100" dirty="0">
                <a:effectLst/>
              </a:rPr>
              <a:t>Videos or images? Image pose estimation is difficult with repetitive structures (metal power post). Videos are better in this case.</a:t>
            </a:r>
          </a:p>
          <a:p>
            <a:pPr marL="285750" indent="-285750">
              <a:lnSpc>
                <a:spcPct val="100000"/>
              </a:lnSpc>
              <a:buFont typeface="+mj-lt"/>
              <a:buAutoNum type="arabicPeriod"/>
            </a:pPr>
            <a:r>
              <a:rPr lang="en-US" sz="1100" dirty="0">
                <a:effectLst/>
              </a:rPr>
              <a:t>Multiple </a:t>
            </a:r>
            <a:r>
              <a:rPr lang="en-US" sz="1100" dirty="0"/>
              <a:t>images of the power post from different angles and distances. </a:t>
            </a:r>
            <a:r>
              <a:rPr lang="en-US" sz="1100" dirty="0">
                <a:effectLst/>
              </a:rPr>
              <a:t>Close up images of each point of interest? (pole cap, insulator, etc..)</a:t>
            </a:r>
          </a:p>
          <a:p>
            <a:pPr marL="285750" indent="-285750">
              <a:lnSpc>
                <a:spcPct val="100000"/>
              </a:lnSpc>
              <a:buFont typeface="+mj-lt"/>
              <a:buAutoNum type="arabicPeriod"/>
            </a:pPr>
            <a:r>
              <a:rPr lang="en-US" sz="1100" dirty="0">
                <a:effectLst/>
              </a:rPr>
              <a:t>IMU (Accelerometer, Gyroscope, Magnetometer) of the drone</a:t>
            </a:r>
          </a:p>
          <a:p>
            <a:pPr marL="285750" indent="-285750">
              <a:lnSpc>
                <a:spcPct val="100000"/>
              </a:lnSpc>
              <a:buFont typeface="+mj-lt"/>
              <a:buAutoNum type="arabicPeriod"/>
            </a:pPr>
            <a:r>
              <a:rPr lang="en-US" sz="1100" dirty="0">
                <a:effectLst/>
              </a:rPr>
              <a:t>Infrared images? Maybe some defects (like rust) don’t reflect infrared?</a:t>
            </a:r>
          </a:p>
          <a:p>
            <a:pPr marL="285750" indent="-285750">
              <a:lnSpc>
                <a:spcPct val="100000"/>
              </a:lnSpc>
              <a:buFont typeface="+mj-lt"/>
              <a:buAutoNum type="arabicPeriod"/>
            </a:pPr>
            <a:r>
              <a:rPr lang="en-US" sz="1100" dirty="0">
                <a:effectLst/>
              </a:rPr>
              <a:t>Do we need 3D? Photogrammetry? 3D Sensors? Attention: very fine structures!</a:t>
            </a:r>
          </a:p>
          <a:p>
            <a:pPr marL="285750" indent="-285750">
              <a:lnSpc>
                <a:spcPct val="100000"/>
              </a:lnSpc>
              <a:buFont typeface="+mj-lt"/>
              <a:buAutoNum type="arabicPeriod"/>
            </a:pPr>
            <a:r>
              <a:rPr lang="en-US" sz="1100" dirty="0">
                <a:effectLst/>
              </a:rPr>
              <a:t>Camera intrinsics, camera poses, sparse point cloud with observations (and dense 3d mesh reconstruction). This can be extracted from many photogrammetry systems and should preferably done by the user (This way we know the camera path was trackable and </a:t>
            </a:r>
            <a:r>
              <a:rPr lang="en-US" sz="1100" dirty="0" err="1">
                <a:effectLst/>
              </a:rPr>
              <a:t>reconstructable</a:t>
            </a:r>
            <a:r>
              <a:rPr lang="en-US" sz="1100" dirty="0">
                <a:effectLst/>
              </a:rPr>
              <a:t>. Detecting a defective recording would be too late on our own server/pipeline. Less computations on our side).</a:t>
            </a:r>
          </a:p>
          <a:p>
            <a:pPr marL="285750" indent="-285750">
              <a:lnSpc>
                <a:spcPct val="100000"/>
              </a:lnSpc>
              <a:buFont typeface="+mj-lt"/>
              <a:buAutoNum type="arabicPeriod"/>
            </a:pPr>
            <a:r>
              <a:rPr lang="en-US" sz="1100" dirty="0">
                <a:effectLst/>
              </a:rPr>
              <a:t>Do we have a map of all power posts with their location and maybe meta data (#isolators, material, #attachments, #cables, etc.). Can we get it? Google maps or OSM (</a:t>
            </a:r>
            <a:r>
              <a:rPr lang="en-US" sz="1100" dirty="0" err="1">
                <a:effectLst/>
              </a:rPr>
              <a:t>OpenStreetMaps</a:t>
            </a:r>
            <a:r>
              <a:rPr lang="en-US" sz="1100" dirty="0">
                <a:effectLst/>
              </a:rPr>
              <a:t>)?</a:t>
            </a:r>
          </a:p>
        </p:txBody>
      </p:sp>
      <p:pic>
        <p:nvPicPr>
          <p:cNvPr id="3" name="Grafik 2" descr="Ein Bild, das Turm, Mast, Gebäude, Himmel enthält.&#10;&#10;Automatisch generierte Beschreibung">
            <a:extLst>
              <a:ext uri="{FF2B5EF4-FFF2-40B4-BE49-F238E27FC236}">
                <a16:creationId xmlns:a16="http://schemas.microsoft.com/office/drawing/2014/main" id="{42AB7C99-669F-8EC4-1E1A-61642A3D6502}"/>
              </a:ext>
            </a:extLst>
          </p:cNvPr>
          <p:cNvPicPr>
            <a:picLocks noChangeAspect="1"/>
          </p:cNvPicPr>
          <p:nvPr/>
        </p:nvPicPr>
        <p:blipFill rotWithShape="1">
          <a:blip r:embed="rId3"/>
          <a:srcRect l="27754" t="21161" r="55699" b="68136"/>
          <a:stretch/>
        </p:blipFill>
        <p:spPr>
          <a:xfrm>
            <a:off x="8995360" y="1266393"/>
            <a:ext cx="670174" cy="703681"/>
          </a:xfrm>
          <a:prstGeom prst="rect">
            <a:avLst/>
          </a:prstGeom>
        </p:spPr>
      </p:pic>
      <p:pic>
        <p:nvPicPr>
          <p:cNvPr id="4" name="Grafik 3" descr="Ein Bild, das Turm, Mast, Gebäude, Himmel enthält.&#10;&#10;Automatisch generierte Beschreibung">
            <a:extLst>
              <a:ext uri="{FF2B5EF4-FFF2-40B4-BE49-F238E27FC236}">
                <a16:creationId xmlns:a16="http://schemas.microsoft.com/office/drawing/2014/main" id="{434D2932-E902-BD45-F2B5-8FDE021173F9}"/>
              </a:ext>
            </a:extLst>
          </p:cNvPr>
          <p:cNvPicPr>
            <a:picLocks noChangeAspect="1"/>
          </p:cNvPicPr>
          <p:nvPr/>
        </p:nvPicPr>
        <p:blipFill rotWithShape="1">
          <a:blip r:embed="rId3"/>
          <a:srcRect l="-1486" t="-915" r="-1" b="-1"/>
          <a:stretch/>
        </p:blipFill>
        <p:spPr>
          <a:xfrm>
            <a:off x="8994887" y="2148332"/>
            <a:ext cx="2581891" cy="4295543"/>
          </a:xfrm>
          <a:prstGeom prst="rect">
            <a:avLst/>
          </a:prstGeom>
        </p:spPr>
      </p:pic>
    </p:spTree>
    <p:extLst>
      <p:ext uri="{BB962C8B-B14F-4D97-AF65-F5344CB8AC3E}">
        <p14:creationId xmlns:p14="http://schemas.microsoft.com/office/powerpoint/2010/main" val="3718411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Gathering Data</a:t>
            </a:r>
          </a:p>
        </p:txBody>
      </p:sp>
      <p:sp>
        <p:nvSpPr>
          <p:cNvPr id="38" name="Inhaltsplatzhalter 17"/>
          <p:cNvSpPr txBox="1">
            <a:spLocks/>
          </p:cNvSpPr>
          <p:nvPr/>
        </p:nvSpPr>
        <p:spPr>
          <a:xfrm>
            <a:off x="541610" y="1524707"/>
            <a:ext cx="5049987" cy="493923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mj-lt"/>
              <a:buAutoNum type="arabicPeriod"/>
            </a:pPr>
            <a:r>
              <a:rPr lang="de-DE" sz="1100" dirty="0">
                <a:effectLst/>
              </a:rPr>
              <a:t>Straight </a:t>
            </a:r>
            <a:r>
              <a:rPr lang="de-DE" sz="1100" dirty="0" err="1">
                <a:effectLst/>
              </a:rPr>
              <a:t>line</a:t>
            </a:r>
            <a:r>
              <a:rPr lang="de-DE" sz="1100" dirty="0">
                <a:effectLst/>
              </a:rPr>
              <a:t> </a:t>
            </a:r>
            <a:r>
              <a:rPr lang="de-DE" sz="1100" dirty="0" err="1">
                <a:effectLst/>
              </a:rPr>
              <a:t>along</a:t>
            </a:r>
            <a:r>
              <a:rPr lang="de-DE" sz="1100" dirty="0">
                <a:effectLst/>
              </a:rPr>
              <a:t> </a:t>
            </a:r>
            <a:r>
              <a:rPr lang="de-DE" sz="1100" dirty="0" err="1">
                <a:effectLst/>
              </a:rPr>
              <a:t>the</a:t>
            </a:r>
            <a:r>
              <a:rPr lang="de-DE" sz="1100" dirty="0">
                <a:effectLst/>
              </a:rPr>
              <a:t> </a:t>
            </a:r>
            <a:r>
              <a:rPr lang="de-DE" sz="1100" dirty="0" err="1">
                <a:effectLst/>
              </a:rPr>
              <a:t>wires</a:t>
            </a:r>
            <a:r>
              <a:rPr lang="de-DE" sz="1100" dirty="0">
                <a:effectLst/>
              </a:rPr>
              <a:t> (+ 360° </a:t>
            </a:r>
            <a:r>
              <a:rPr lang="de-DE" sz="1100" dirty="0" err="1">
                <a:effectLst/>
              </a:rPr>
              <a:t>for</a:t>
            </a:r>
            <a:r>
              <a:rPr lang="de-DE" sz="1100" dirty="0">
                <a:effectLst/>
              </a:rPr>
              <a:t> </a:t>
            </a:r>
            <a:r>
              <a:rPr lang="de-DE" sz="1100" dirty="0" err="1">
                <a:effectLst/>
              </a:rPr>
              <a:t>each</a:t>
            </a:r>
            <a:r>
              <a:rPr lang="de-DE" sz="1100" dirty="0">
                <a:effectLst/>
              </a:rPr>
              <a:t> </a:t>
            </a:r>
            <a:r>
              <a:rPr lang="de-DE" sz="1100" dirty="0" err="1">
                <a:effectLst/>
              </a:rPr>
              <a:t>post</a:t>
            </a:r>
            <a:r>
              <a:rPr lang="de-DE" sz="1100" dirty="0">
                <a:effectLst/>
              </a:rPr>
              <a:t> at different </a:t>
            </a:r>
            <a:r>
              <a:rPr lang="de-DE" sz="1100" dirty="0" err="1">
                <a:effectLst/>
              </a:rPr>
              <a:t>distance</a:t>
            </a:r>
            <a:r>
              <a:rPr lang="de-DE" sz="1100" dirty="0">
                <a:effectLst/>
              </a:rPr>
              <a:t>) (+ </a:t>
            </a:r>
            <a:r>
              <a:rPr lang="de-DE" sz="1100" dirty="0" err="1">
                <a:effectLst/>
              </a:rPr>
              <a:t>close</a:t>
            </a:r>
            <a:r>
              <a:rPr lang="de-DE" sz="1100" dirty="0">
                <a:effectLst/>
              </a:rPr>
              <a:t> </a:t>
            </a:r>
            <a:r>
              <a:rPr lang="de-DE" sz="1100" dirty="0" err="1">
                <a:effectLst/>
              </a:rPr>
              <a:t>up</a:t>
            </a:r>
            <a:r>
              <a:rPr lang="de-DE" sz="1100" dirty="0">
                <a:effectLst/>
              </a:rPr>
              <a:t> </a:t>
            </a:r>
            <a:r>
              <a:rPr lang="de-DE" sz="1100" dirty="0" err="1">
                <a:effectLst/>
              </a:rPr>
              <a:t>of</a:t>
            </a:r>
            <a:r>
              <a:rPr lang="de-DE" sz="1100" dirty="0">
                <a:effectLst/>
              </a:rPr>
              <a:t> </a:t>
            </a:r>
            <a:r>
              <a:rPr lang="de-DE" sz="1100" dirty="0" err="1">
                <a:effectLst/>
              </a:rPr>
              <a:t>attachements</a:t>
            </a:r>
            <a:r>
              <a:rPr lang="de-DE" sz="1100" dirty="0">
                <a:effectLst/>
              </a:rPr>
              <a:t>)</a:t>
            </a:r>
          </a:p>
          <a:p>
            <a:pPr marL="285750" indent="-285750">
              <a:lnSpc>
                <a:spcPct val="100000"/>
              </a:lnSpc>
              <a:buFont typeface="+mj-lt"/>
              <a:buAutoNum type="arabicPeriod"/>
            </a:pPr>
            <a:r>
              <a:rPr lang="de-DE" sz="1100" dirty="0" err="1">
                <a:effectLst/>
              </a:rPr>
              <a:t>Cloudy</a:t>
            </a:r>
            <a:r>
              <a:rPr lang="de-DE" sz="1100" dirty="0">
                <a:effectLst/>
              </a:rPr>
              <a:t>, </a:t>
            </a:r>
            <a:r>
              <a:rPr lang="de-DE" sz="1100" dirty="0" err="1">
                <a:effectLst/>
              </a:rPr>
              <a:t>no</a:t>
            </a:r>
            <a:r>
              <a:rPr lang="de-DE" sz="1100" dirty="0">
                <a:effectLst/>
              </a:rPr>
              <a:t> </a:t>
            </a:r>
            <a:r>
              <a:rPr lang="de-DE" sz="1100" dirty="0" err="1">
                <a:effectLst/>
              </a:rPr>
              <a:t>direct</a:t>
            </a:r>
            <a:r>
              <a:rPr lang="de-DE" sz="1100" dirty="0">
                <a:effectLst/>
              </a:rPr>
              <a:t> </a:t>
            </a:r>
            <a:r>
              <a:rPr lang="de-DE" sz="1100" dirty="0" err="1">
                <a:effectLst/>
              </a:rPr>
              <a:t>sun</a:t>
            </a:r>
            <a:r>
              <a:rPr lang="de-DE" sz="1100" dirty="0">
                <a:effectLst/>
              </a:rPr>
              <a:t>, </a:t>
            </a:r>
            <a:r>
              <a:rPr lang="de-DE" sz="1100" dirty="0" err="1">
                <a:effectLst/>
              </a:rPr>
              <a:t>no</a:t>
            </a:r>
            <a:r>
              <a:rPr lang="de-DE" sz="1100" dirty="0">
                <a:effectLst/>
              </a:rPr>
              <a:t> wind, </a:t>
            </a:r>
            <a:r>
              <a:rPr lang="de-DE" sz="1100" dirty="0" err="1">
                <a:effectLst/>
              </a:rPr>
              <a:t>no</a:t>
            </a:r>
            <a:r>
              <a:rPr lang="de-DE" sz="1100" dirty="0">
                <a:effectLst/>
              </a:rPr>
              <a:t> rain, </a:t>
            </a:r>
            <a:r>
              <a:rPr lang="de-DE" sz="1100" dirty="0" err="1">
                <a:effectLst/>
              </a:rPr>
              <a:t>no</a:t>
            </a:r>
            <a:r>
              <a:rPr lang="de-DE" sz="1100" dirty="0">
                <a:effectLst/>
              </a:rPr>
              <a:t> </a:t>
            </a:r>
            <a:r>
              <a:rPr lang="de-DE" sz="1100" dirty="0" err="1">
                <a:effectLst/>
              </a:rPr>
              <a:t>snow</a:t>
            </a:r>
            <a:endParaRPr lang="de-DE" sz="1100" dirty="0">
              <a:effectLst/>
            </a:endParaRPr>
          </a:p>
          <a:p>
            <a:pPr marL="285750" indent="-285750">
              <a:lnSpc>
                <a:spcPct val="100000"/>
              </a:lnSpc>
              <a:buFont typeface="+mj-lt"/>
              <a:buAutoNum type="arabicPeriod"/>
            </a:pPr>
            <a:r>
              <a:rPr lang="de-DE" sz="1100" dirty="0" err="1">
                <a:effectLst/>
              </a:rPr>
              <a:t>How</a:t>
            </a:r>
            <a:r>
              <a:rPr lang="de-DE" sz="1100" dirty="0">
                <a:effectLst/>
              </a:rPr>
              <a:t> </a:t>
            </a:r>
            <a:r>
              <a:rPr lang="de-DE" sz="1100" dirty="0" err="1">
                <a:effectLst/>
              </a:rPr>
              <a:t>close</a:t>
            </a:r>
            <a:r>
              <a:rPr lang="de-DE" sz="1100" dirty="0">
                <a:effectLst/>
              </a:rPr>
              <a:t> </a:t>
            </a:r>
            <a:r>
              <a:rPr lang="de-DE" sz="1100" dirty="0" err="1">
                <a:effectLst/>
              </a:rPr>
              <a:t>can</a:t>
            </a:r>
            <a:r>
              <a:rPr lang="de-DE" sz="1100" dirty="0">
                <a:effectLst/>
              </a:rPr>
              <a:t> </a:t>
            </a:r>
            <a:r>
              <a:rPr lang="de-DE" sz="1100" dirty="0" err="1">
                <a:effectLst/>
              </a:rPr>
              <a:t>we</a:t>
            </a:r>
            <a:r>
              <a:rPr lang="de-DE" sz="1100" dirty="0">
                <a:effectLst/>
              </a:rPr>
              <a:t> </a:t>
            </a:r>
            <a:r>
              <a:rPr lang="de-DE" sz="1100" dirty="0" err="1">
                <a:effectLst/>
              </a:rPr>
              <a:t>get</a:t>
            </a:r>
            <a:r>
              <a:rPr lang="de-DE" sz="1100" dirty="0">
                <a:effectLst/>
              </a:rPr>
              <a:t> </a:t>
            </a:r>
            <a:r>
              <a:rPr lang="de-DE" sz="1100" dirty="0" err="1">
                <a:effectLst/>
              </a:rPr>
              <a:t>to</a:t>
            </a:r>
            <a:r>
              <a:rPr lang="de-DE" sz="1100" dirty="0">
                <a:effectLst/>
              </a:rPr>
              <a:t> </a:t>
            </a:r>
            <a:r>
              <a:rPr lang="de-DE" sz="1100" dirty="0" err="1">
                <a:effectLst/>
              </a:rPr>
              <a:t>the</a:t>
            </a:r>
            <a:r>
              <a:rPr lang="de-DE" sz="1100" dirty="0">
                <a:effectLst/>
              </a:rPr>
              <a:t> </a:t>
            </a:r>
            <a:r>
              <a:rPr lang="de-DE" sz="1100" dirty="0" err="1">
                <a:effectLst/>
              </a:rPr>
              <a:t>post</a:t>
            </a:r>
            <a:r>
              <a:rPr lang="de-DE" sz="1100" dirty="0">
                <a:effectLst/>
              </a:rPr>
              <a:t> and </a:t>
            </a:r>
            <a:r>
              <a:rPr lang="de-DE" sz="1100" dirty="0" err="1">
                <a:effectLst/>
              </a:rPr>
              <a:t>the</a:t>
            </a:r>
            <a:r>
              <a:rPr lang="de-DE" sz="1100" dirty="0">
                <a:effectLst/>
              </a:rPr>
              <a:t> </a:t>
            </a:r>
            <a:r>
              <a:rPr lang="de-DE" sz="1100" dirty="0" err="1">
                <a:effectLst/>
              </a:rPr>
              <a:t>attachements</a:t>
            </a:r>
            <a:r>
              <a:rPr lang="de-DE" sz="1100" dirty="0">
                <a:effectLst/>
              </a:rPr>
              <a:t>?</a:t>
            </a:r>
          </a:p>
          <a:p>
            <a:pPr marL="285750" indent="-285750">
              <a:lnSpc>
                <a:spcPct val="100000"/>
              </a:lnSpc>
              <a:buFont typeface="+mj-lt"/>
              <a:buAutoNum type="arabicPeriod"/>
            </a:pPr>
            <a:r>
              <a:rPr lang="de-DE" sz="1100" dirty="0" err="1">
                <a:effectLst/>
              </a:rPr>
              <a:t>Highest</a:t>
            </a:r>
            <a:r>
              <a:rPr lang="de-DE" sz="1100" dirty="0">
                <a:effectLst/>
              </a:rPr>
              <a:t> possible </a:t>
            </a:r>
            <a:r>
              <a:rPr lang="de-DE" sz="1100" dirty="0" err="1">
                <a:effectLst/>
              </a:rPr>
              <a:t>resolution</a:t>
            </a:r>
            <a:endParaRPr lang="de-DE" sz="1100" dirty="0">
              <a:effectLst/>
            </a:endParaRPr>
          </a:p>
          <a:p>
            <a:pPr marL="285750" indent="-285750">
              <a:lnSpc>
                <a:spcPct val="100000"/>
              </a:lnSpc>
              <a:buFont typeface="+mj-lt"/>
              <a:buAutoNum type="arabicPeriod"/>
            </a:pPr>
            <a:r>
              <a:rPr lang="de-DE" sz="1100" dirty="0" err="1">
                <a:effectLst/>
              </a:rPr>
              <a:t>Is</a:t>
            </a:r>
            <a:r>
              <a:rPr lang="de-DE" sz="1100" dirty="0">
                <a:effectLst/>
              </a:rPr>
              <a:t> </a:t>
            </a:r>
            <a:r>
              <a:rPr lang="de-DE" sz="1100" dirty="0" err="1">
                <a:effectLst/>
              </a:rPr>
              <a:t>it</a:t>
            </a:r>
            <a:r>
              <a:rPr lang="de-DE" sz="1100" dirty="0">
                <a:effectLst/>
              </a:rPr>
              <a:t> possibl</a:t>
            </a:r>
            <a:r>
              <a:rPr lang="de-DE" sz="1100" dirty="0"/>
              <a:t>e </a:t>
            </a:r>
            <a:r>
              <a:rPr lang="de-DE" sz="1100" dirty="0" err="1"/>
              <a:t>to</a:t>
            </a:r>
            <a:r>
              <a:rPr lang="de-DE" sz="1100" dirty="0"/>
              <a:t> </a:t>
            </a:r>
            <a:r>
              <a:rPr lang="de-DE" sz="1100" dirty="0" err="1"/>
              <a:t>make</a:t>
            </a:r>
            <a:r>
              <a:rPr lang="de-DE" sz="1100" dirty="0"/>
              <a:t> </a:t>
            </a:r>
            <a:r>
              <a:rPr lang="de-DE" sz="1100" dirty="0" err="1"/>
              <a:t>annotations</a:t>
            </a:r>
            <a:r>
              <a:rPr lang="de-DE" sz="1100" dirty="0"/>
              <a:t> </a:t>
            </a:r>
            <a:r>
              <a:rPr lang="de-DE" sz="1100" dirty="0" err="1"/>
              <a:t>during</a:t>
            </a:r>
            <a:r>
              <a:rPr lang="de-DE" sz="1100" dirty="0"/>
              <a:t> </a:t>
            </a:r>
            <a:r>
              <a:rPr lang="de-DE" sz="1100" dirty="0" err="1"/>
              <a:t>the</a:t>
            </a:r>
            <a:r>
              <a:rPr lang="de-DE" sz="1100" dirty="0"/>
              <a:t> </a:t>
            </a:r>
            <a:r>
              <a:rPr lang="de-DE" sz="1100" dirty="0" err="1"/>
              <a:t>drone</a:t>
            </a:r>
            <a:r>
              <a:rPr lang="de-DE" sz="1100" dirty="0"/>
              <a:t> </a:t>
            </a:r>
            <a:r>
              <a:rPr lang="de-DE" sz="1100" dirty="0" err="1"/>
              <a:t>capture</a:t>
            </a:r>
            <a:r>
              <a:rPr lang="de-DE" sz="1100" dirty="0"/>
              <a:t>? (e.g. </a:t>
            </a:r>
            <a:r>
              <a:rPr lang="de-DE" sz="1100" dirty="0" err="1"/>
              <a:t>make</a:t>
            </a:r>
            <a:r>
              <a:rPr lang="de-DE" sz="1100" dirty="0"/>
              <a:t> </a:t>
            </a:r>
            <a:r>
              <a:rPr lang="de-DE" sz="1100" dirty="0" err="1"/>
              <a:t>image</a:t>
            </a:r>
            <a:r>
              <a:rPr lang="de-DE" sz="1100" dirty="0"/>
              <a:t> </a:t>
            </a:r>
            <a:r>
              <a:rPr lang="de-DE" sz="1100" dirty="0" err="1"/>
              <a:t>classifications</a:t>
            </a:r>
            <a:r>
              <a:rPr lang="de-DE" sz="1100" dirty="0"/>
              <a:t> </a:t>
            </a:r>
            <a:r>
              <a:rPr lang="de-DE" sz="1100" dirty="0" err="1"/>
              <a:t>by</a:t>
            </a:r>
            <a:r>
              <a:rPr lang="de-DE" sz="1100" dirty="0"/>
              <a:t> </a:t>
            </a:r>
            <a:r>
              <a:rPr lang="de-DE" sz="1100" dirty="0" err="1"/>
              <a:t>talking</a:t>
            </a:r>
            <a:r>
              <a:rPr lang="de-DE" sz="1100" dirty="0"/>
              <a:t> </a:t>
            </a:r>
            <a:r>
              <a:rPr lang="de-DE" sz="1100" dirty="0" err="1"/>
              <a:t>into</a:t>
            </a:r>
            <a:r>
              <a:rPr lang="de-DE" sz="1100" dirty="0"/>
              <a:t> </a:t>
            </a:r>
            <a:r>
              <a:rPr lang="de-DE" sz="1100" dirty="0" err="1"/>
              <a:t>your</a:t>
            </a:r>
            <a:r>
              <a:rPr lang="de-DE" sz="1100" dirty="0"/>
              <a:t> mobile </a:t>
            </a:r>
            <a:r>
              <a:rPr lang="de-DE" sz="1100" dirty="0" err="1"/>
              <a:t>device</a:t>
            </a:r>
            <a:r>
              <a:rPr lang="de-DE" sz="1100" dirty="0"/>
              <a:t> </a:t>
            </a:r>
            <a:r>
              <a:rPr lang="de-DE" sz="1100" dirty="0" err="1"/>
              <a:t>which</a:t>
            </a:r>
            <a:r>
              <a:rPr lang="de-DE" sz="1100" dirty="0"/>
              <a:t> </a:t>
            </a:r>
            <a:r>
              <a:rPr lang="de-DE" sz="1100" dirty="0" err="1"/>
              <a:t>is</a:t>
            </a:r>
            <a:r>
              <a:rPr lang="de-DE" sz="1100" dirty="0"/>
              <a:t> </a:t>
            </a:r>
            <a:r>
              <a:rPr lang="de-DE" sz="1100" dirty="0" err="1"/>
              <a:t>connected</a:t>
            </a:r>
            <a:r>
              <a:rPr lang="de-DE" sz="1100" dirty="0"/>
              <a:t> </a:t>
            </a:r>
            <a:r>
              <a:rPr lang="de-DE" sz="1100" dirty="0" err="1"/>
              <a:t>to</a:t>
            </a:r>
            <a:r>
              <a:rPr lang="de-DE" sz="1100" dirty="0"/>
              <a:t> </a:t>
            </a:r>
            <a:r>
              <a:rPr lang="de-DE" sz="1100" dirty="0" err="1"/>
              <a:t>the</a:t>
            </a:r>
            <a:r>
              <a:rPr lang="de-DE" sz="1100" dirty="0"/>
              <a:t> </a:t>
            </a:r>
            <a:r>
              <a:rPr lang="de-DE" sz="1100" dirty="0" err="1"/>
              <a:t>drone</a:t>
            </a:r>
            <a:r>
              <a:rPr lang="de-DE" sz="1100" dirty="0"/>
              <a:t>)</a:t>
            </a:r>
            <a:endParaRPr lang="de-DE" sz="1100" dirty="0">
              <a:effectLst/>
            </a:endParaRPr>
          </a:p>
          <a:p>
            <a:pPr marL="285750" indent="-285750">
              <a:lnSpc>
                <a:spcPct val="100000"/>
              </a:lnSpc>
              <a:buFont typeface="+mj-lt"/>
              <a:buAutoNum type="arabicPeriod"/>
            </a:pPr>
            <a:r>
              <a:rPr lang="de-DE" sz="1100" dirty="0">
                <a:effectLst/>
              </a:rPr>
              <a:t>Fully </a:t>
            </a:r>
            <a:r>
              <a:rPr lang="de-DE" sz="1100" dirty="0" err="1">
                <a:effectLst/>
              </a:rPr>
              <a:t>automated</a:t>
            </a:r>
            <a:r>
              <a:rPr lang="de-DE" sz="1100" dirty="0">
                <a:effectLst/>
              </a:rPr>
              <a:t> </a:t>
            </a:r>
            <a:r>
              <a:rPr lang="de-DE" sz="1100" dirty="0" err="1">
                <a:effectLst/>
              </a:rPr>
              <a:t>drone</a:t>
            </a:r>
            <a:r>
              <a:rPr lang="de-DE" sz="1100" dirty="0">
                <a:effectLst/>
              </a:rPr>
              <a:t> </a:t>
            </a:r>
            <a:r>
              <a:rPr lang="de-DE" sz="1100" dirty="0" err="1">
                <a:effectLst/>
              </a:rPr>
              <a:t>flight</a:t>
            </a:r>
            <a:r>
              <a:rPr lang="de-DE" sz="1100" dirty="0">
                <a:effectLst/>
              </a:rPr>
              <a:t> and </a:t>
            </a:r>
            <a:r>
              <a:rPr lang="de-DE" sz="1100" dirty="0" err="1">
                <a:effectLst/>
              </a:rPr>
              <a:t>capture</a:t>
            </a:r>
            <a:r>
              <a:rPr lang="de-DE" sz="1100" dirty="0">
                <a:effectLst/>
              </a:rPr>
              <a:t>? </a:t>
            </a:r>
            <a:r>
              <a:rPr lang="de-DE" sz="1100" dirty="0" err="1">
                <a:effectLst/>
              </a:rPr>
              <a:t>Now</a:t>
            </a:r>
            <a:r>
              <a:rPr lang="de-DE" sz="1100" dirty="0">
                <a:effectLst/>
              </a:rPr>
              <a:t>? Future?</a:t>
            </a:r>
          </a:p>
          <a:p>
            <a:pPr>
              <a:lnSpc>
                <a:spcPct val="100000"/>
              </a:lnSpc>
              <a:spcAft>
                <a:spcPts val="600"/>
              </a:spcAft>
              <a:buFont typeface="+mj-lt"/>
              <a:buAutoNum type="arabicPeriod"/>
              <a:defRPr/>
            </a:pPr>
            <a:r>
              <a:rPr lang="de-DE" sz="1100" dirty="0">
                <a:cs typeface="Segoe UI" panose="020B0502040204020203" pitchFamily="34" charset="0"/>
              </a:rPr>
              <a:t>Import power </a:t>
            </a:r>
            <a:r>
              <a:rPr lang="de-DE" sz="1100" dirty="0" err="1">
                <a:cs typeface="Segoe UI" panose="020B0502040204020203" pitchFamily="34" charset="0"/>
              </a:rPr>
              <a:t>post</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OSM, </a:t>
            </a:r>
            <a:r>
              <a:rPr lang="de-DE" sz="1100" dirty="0" err="1">
                <a:cs typeface="Segoe UI" panose="020B0502040204020203" pitchFamily="34" charset="0"/>
              </a:rPr>
              <a:t>GoogleMaps</a:t>
            </a:r>
            <a:endParaRPr lang="de-DE" sz="1100" dirty="0">
              <a:cs typeface="Segoe UI" panose="020B0502040204020203" pitchFamily="34" charset="0"/>
            </a:endParaRPr>
          </a:p>
        </p:txBody>
      </p:sp>
      <p:graphicFrame>
        <p:nvGraphicFramePr>
          <p:cNvPr id="4" name="Objekt 3">
            <a:extLst>
              <a:ext uri="{FF2B5EF4-FFF2-40B4-BE49-F238E27FC236}">
                <a16:creationId xmlns:a16="http://schemas.microsoft.com/office/drawing/2014/main" id="{A85E5AEB-2FDA-AF49-22A5-98C80ACFBD0D}"/>
              </a:ext>
            </a:extLst>
          </p:cNvPr>
          <p:cNvGraphicFramePr>
            <a:graphicFrameLocks noChangeAspect="1"/>
          </p:cNvGraphicFramePr>
          <p:nvPr>
            <p:extLst>
              <p:ext uri="{D42A27DB-BD31-4B8C-83A1-F6EECF244321}">
                <p14:modId xmlns:p14="http://schemas.microsoft.com/office/powerpoint/2010/main" val="2210689478"/>
              </p:ext>
            </p:extLst>
          </p:nvPr>
        </p:nvGraphicFramePr>
        <p:xfrm>
          <a:off x="9498227" y="1470711"/>
          <a:ext cx="2260499" cy="4939233"/>
        </p:xfrm>
        <a:graphic>
          <a:graphicData uri="http://schemas.openxmlformats.org/presentationml/2006/ole">
            <mc:AlternateContent xmlns:mc="http://schemas.openxmlformats.org/markup-compatibility/2006">
              <mc:Choice xmlns:v="urn:schemas-microsoft-com:vml" Requires="v">
                <p:oleObj name="Image" r:id="rId3" imgW="4203140" imgH="9186394" progId="Photoshop.Image.12">
                  <p:embed/>
                </p:oleObj>
              </mc:Choice>
              <mc:Fallback>
                <p:oleObj name="Image" r:id="rId3" imgW="4203140" imgH="9186394" progId="Photoshop.Image.12">
                  <p:embed/>
                  <p:pic>
                    <p:nvPicPr>
                      <p:cNvPr id="0" name=""/>
                      <p:cNvPicPr/>
                      <p:nvPr/>
                    </p:nvPicPr>
                    <p:blipFill>
                      <a:blip r:embed="rId4"/>
                      <a:stretch>
                        <a:fillRect/>
                      </a:stretch>
                    </p:blipFill>
                    <p:spPr>
                      <a:xfrm>
                        <a:off x="9498227" y="1470711"/>
                        <a:ext cx="2260499" cy="4939233"/>
                      </a:xfrm>
                      <a:prstGeom prst="rect">
                        <a:avLst/>
                      </a:prstGeom>
                    </p:spPr>
                  </p:pic>
                </p:oleObj>
              </mc:Fallback>
            </mc:AlternateContent>
          </a:graphicData>
        </a:graphic>
      </p:graphicFrame>
      <p:pic>
        <p:nvPicPr>
          <p:cNvPr id="6" name="Grafik 5" descr="Ein Bild, das Text, Karte, Diagramm, Plan enthält.&#10;&#10;Automatisch generierte Beschreibung">
            <a:extLst>
              <a:ext uri="{FF2B5EF4-FFF2-40B4-BE49-F238E27FC236}">
                <a16:creationId xmlns:a16="http://schemas.microsoft.com/office/drawing/2014/main" id="{41F459AA-CB74-51F2-F0A0-6507E824129D}"/>
              </a:ext>
            </a:extLst>
          </p:cNvPr>
          <p:cNvPicPr>
            <a:picLocks noChangeAspect="1"/>
          </p:cNvPicPr>
          <p:nvPr/>
        </p:nvPicPr>
        <p:blipFill>
          <a:blip r:embed="rId5"/>
          <a:stretch>
            <a:fillRect/>
          </a:stretch>
        </p:blipFill>
        <p:spPr>
          <a:xfrm>
            <a:off x="5685806" y="2081221"/>
            <a:ext cx="3718212" cy="3718212"/>
          </a:xfrm>
          <a:prstGeom prst="rect">
            <a:avLst/>
          </a:prstGeom>
        </p:spPr>
      </p:pic>
    </p:spTree>
    <p:extLst>
      <p:ext uri="{BB962C8B-B14F-4D97-AF65-F5344CB8AC3E}">
        <p14:creationId xmlns:p14="http://schemas.microsoft.com/office/powerpoint/2010/main" val="36309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Gathering Data – </a:t>
            </a:r>
            <a:r>
              <a:rPr lang="de-DE" dirty="0" err="1">
                <a:latin typeface="Segoe UI Light" panose="020B0502040204020203" pitchFamily="34" charset="0"/>
                <a:cs typeface="Segoe UI Light" panose="020B0502040204020203" pitchFamily="34" charset="0"/>
              </a:rPr>
              <a:t>Synthetic</a:t>
            </a:r>
            <a:r>
              <a:rPr lang="de-DE" dirty="0">
                <a:latin typeface="Segoe UI Light" panose="020B0502040204020203" pitchFamily="34" charset="0"/>
                <a:cs typeface="Segoe UI Light" panose="020B0502040204020203" pitchFamily="34" charset="0"/>
              </a:rPr>
              <a:t> Training Data</a:t>
            </a:r>
          </a:p>
        </p:txBody>
      </p:sp>
      <p:sp>
        <p:nvSpPr>
          <p:cNvPr id="38" name="Inhaltsplatzhalter 17"/>
          <p:cNvSpPr txBox="1">
            <a:spLocks/>
          </p:cNvSpPr>
          <p:nvPr/>
        </p:nvSpPr>
        <p:spPr>
          <a:xfrm>
            <a:off x="541611" y="1524707"/>
            <a:ext cx="3872968" cy="493923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mj-lt"/>
              <a:buAutoNum type="arabicPeriod"/>
            </a:pPr>
            <a:r>
              <a:rPr lang="de-DE" sz="1100" dirty="0">
                <a:effectLst/>
              </a:rPr>
              <a:t>Just </a:t>
            </a:r>
            <a:r>
              <a:rPr lang="de-DE" sz="1100" dirty="0" err="1">
                <a:effectLst/>
              </a:rPr>
              <a:t>one</a:t>
            </a:r>
            <a:r>
              <a:rPr lang="de-DE" sz="1100" dirty="0">
                <a:effectLst/>
              </a:rPr>
              <a:t> </a:t>
            </a:r>
            <a:r>
              <a:rPr lang="de-DE" sz="1100" dirty="0" err="1">
                <a:effectLst/>
              </a:rPr>
              <a:t>big</a:t>
            </a:r>
            <a:r>
              <a:rPr lang="de-DE" sz="1100" dirty="0">
                <a:effectLst/>
              </a:rPr>
              <a:t> </a:t>
            </a:r>
            <a:r>
              <a:rPr lang="de-DE" sz="1100" dirty="0" err="1">
                <a:effectLst/>
              </a:rPr>
              <a:t>main</a:t>
            </a:r>
            <a:r>
              <a:rPr lang="de-DE" sz="1100" dirty="0">
                <a:effectLst/>
              </a:rPr>
              <a:t> </a:t>
            </a:r>
            <a:r>
              <a:rPr lang="de-DE" sz="1100" dirty="0" err="1">
                <a:effectLst/>
              </a:rPr>
              <a:t>object</a:t>
            </a:r>
            <a:r>
              <a:rPr lang="de-DE" sz="1100" dirty="0">
                <a:effectLst/>
              </a:rPr>
              <a:t> </a:t>
            </a:r>
            <a:r>
              <a:rPr lang="de-DE" sz="1100" dirty="0" err="1">
                <a:effectLst/>
              </a:rPr>
              <a:t>with</a:t>
            </a:r>
            <a:r>
              <a:rPr lang="de-DE" sz="1100" dirty="0">
                <a:effectLst/>
              </a:rPr>
              <a:t> a </a:t>
            </a:r>
            <a:r>
              <a:rPr lang="de-DE" sz="1100" dirty="0" err="1">
                <a:effectLst/>
              </a:rPr>
              <a:t>rather</a:t>
            </a:r>
            <a:r>
              <a:rPr lang="de-DE" sz="1100" dirty="0">
                <a:effectLst/>
              </a:rPr>
              <a:t> </a:t>
            </a:r>
            <a:r>
              <a:rPr lang="de-DE" sz="1100" dirty="0" err="1">
                <a:effectLst/>
              </a:rPr>
              <a:t>empty</a:t>
            </a:r>
            <a:r>
              <a:rPr lang="de-DE" sz="1100" dirty="0">
                <a:effectLst/>
              </a:rPr>
              <a:t> </a:t>
            </a:r>
            <a:r>
              <a:rPr lang="de-DE" sz="1100" dirty="0" err="1">
                <a:effectLst/>
              </a:rPr>
              <a:t>environment</a:t>
            </a:r>
            <a:endParaRPr lang="de-DE" sz="1100" dirty="0">
              <a:effectLst/>
            </a:endParaRPr>
          </a:p>
          <a:p>
            <a:pPr marL="285750" indent="-285750">
              <a:lnSpc>
                <a:spcPct val="100000"/>
              </a:lnSpc>
              <a:buFont typeface="+mj-lt"/>
              <a:buAutoNum type="arabicPeriod"/>
            </a:pPr>
            <a:r>
              <a:rPr lang="de-DE" sz="1100" dirty="0">
                <a:cs typeface="Segoe UI" panose="020B0502040204020203" pitchFamily="34" charset="0"/>
              </a:rPr>
              <a:t>Easy Materials, </a:t>
            </a:r>
            <a:r>
              <a:rPr lang="de-DE" sz="1100" dirty="0" err="1">
                <a:cs typeface="Segoe UI" panose="020B0502040204020203" pitchFamily="34" charset="0"/>
              </a:rPr>
              <a:t>wood</a:t>
            </a:r>
            <a:r>
              <a:rPr lang="de-DE" sz="1100" dirty="0">
                <a:cs typeface="Segoe UI" panose="020B0502040204020203" pitchFamily="34" charset="0"/>
              </a:rPr>
              <a:t>, </a:t>
            </a:r>
            <a:r>
              <a:rPr lang="de-DE" sz="1100" dirty="0" err="1">
                <a:cs typeface="Segoe UI" panose="020B0502040204020203" pitchFamily="34" charset="0"/>
              </a:rPr>
              <a:t>metal</a:t>
            </a:r>
            <a:r>
              <a:rPr lang="de-DE" sz="1100" dirty="0">
                <a:cs typeface="Segoe UI" panose="020B0502040204020203" pitchFamily="34" charset="0"/>
              </a:rPr>
              <a:t>, </a:t>
            </a:r>
            <a:r>
              <a:rPr lang="de-DE" sz="1100" dirty="0" err="1">
                <a:cs typeface="Segoe UI" panose="020B0502040204020203" pitchFamily="34" charset="0"/>
              </a:rPr>
              <a:t>concrete</a:t>
            </a:r>
            <a:endParaRPr lang="de-DE" sz="1100" dirty="0">
              <a:cs typeface="Segoe UI" panose="020B0502040204020203" pitchFamily="34" charset="0"/>
            </a:endParaRPr>
          </a:p>
          <a:p>
            <a:pPr marL="285750" indent="-285750">
              <a:lnSpc>
                <a:spcPct val="100000"/>
              </a:lnSpc>
              <a:buFont typeface="+mj-lt"/>
              <a:buAutoNum type="arabicPeriod"/>
            </a:pPr>
            <a:r>
              <a:rPr lang="de-DE" sz="1100" dirty="0" err="1">
                <a:cs typeface="Segoe UI" panose="020B0502040204020203" pitchFamily="34" charset="0"/>
              </a:rPr>
              <a:t>Adding</a:t>
            </a:r>
            <a:r>
              <a:rPr lang="de-DE" sz="1100" dirty="0">
                <a:cs typeface="Segoe UI" panose="020B0502040204020203" pitchFamily="34" charset="0"/>
              </a:rPr>
              <a:t> </a:t>
            </a:r>
            <a:r>
              <a:rPr lang="de-DE" sz="1100" dirty="0" err="1">
                <a:cs typeface="Segoe UI" panose="020B0502040204020203" pitchFamily="34" charset="0"/>
              </a:rPr>
              <a:t>defects</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textures</a:t>
            </a:r>
            <a:r>
              <a:rPr lang="de-DE" sz="1100" dirty="0">
                <a:cs typeface="Segoe UI" panose="020B0502040204020203" pitchFamily="34" charset="0"/>
              </a:rPr>
              <a:t> und </a:t>
            </a:r>
            <a:r>
              <a:rPr lang="de-DE" sz="1100" dirty="0" err="1">
                <a:cs typeface="Segoe UI" panose="020B0502040204020203" pitchFamily="34" charset="0"/>
              </a:rPr>
              <a:t>UV‘s</a:t>
            </a:r>
            <a:endParaRPr lang="de-DE" sz="1100" dirty="0">
              <a:cs typeface="Segoe UI" panose="020B0502040204020203" pitchFamily="34" charset="0"/>
            </a:endParaRPr>
          </a:p>
          <a:p>
            <a:pPr marL="285750" indent="-285750">
              <a:lnSpc>
                <a:spcPct val="100000"/>
              </a:lnSpc>
              <a:buFont typeface="+mj-lt"/>
              <a:buAutoNum type="arabicPeriod"/>
            </a:pPr>
            <a:r>
              <a:rPr lang="de-DE" sz="1100" dirty="0">
                <a:cs typeface="Segoe UI" panose="020B0502040204020203" pitchFamily="34" charset="0"/>
              </a:rPr>
              <a:t>100% </a:t>
            </a:r>
            <a:r>
              <a:rPr lang="de-DE" sz="1100" dirty="0" err="1">
                <a:cs typeface="Segoe UI" panose="020B0502040204020203" pitchFamily="34" charset="0"/>
              </a:rPr>
              <a:t>correct</a:t>
            </a:r>
            <a:r>
              <a:rPr lang="de-DE" sz="1100" dirty="0">
                <a:cs typeface="Segoe UI" panose="020B0502040204020203" pitchFamily="34" charset="0"/>
              </a:rPr>
              <a:t> and </a:t>
            </a:r>
            <a:r>
              <a:rPr lang="de-DE" sz="1100" dirty="0" err="1">
                <a:cs typeface="Segoe UI" panose="020B0502040204020203" pitchFamily="34" charset="0"/>
              </a:rPr>
              <a:t>automated</a:t>
            </a:r>
            <a:r>
              <a:rPr lang="de-DE" sz="1100" dirty="0">
                <a:cs typeface="Segoe UI" panose="020B0502040204020203" pitchFamily="34" charset="0"/>
              </a:rPr>
              <a:t> </a:t>
            </a:r>
            <a:r>
              <a:rPr lang="de-DE" sz="1100" dirty="0" err="1">
                <a:cs typeface="Segoe UI" panose="020B0502040204020203" pitchFamily="34" charset="0"/>
              </a:rPr>
              <a:t>ground</a:t>
            </a:r>
            <a:r>
              <a:rPr lang="de-DE" sz="1100" dirty="0">
                <a:cs typeface="Segoe UI" panose="020B0502040204020203" pitchFamily="34" charset="0"/>
              </a:rPr>
              <a:t> </a:t>
            </a:r>
            <a:r>
              <a:rPr lang="de-DE" sz="1100" dirty="0" err="1">
                <a:cs typeface="Segoe UI" panose="020B0502040204020203" pitchFamily="34" charset="0"/>
              </a:rPr>
              <a:t>truth</a:t>
            </a:r>
            <a:r>
              <a:rPr lang="de-DE" sz="1100" dirty="0">
                <a:cs typeface="Segoe UI" panose="020B0502040204020203" pitchFamily="34" charset="0"/>
              </a:rPr>
              <a:t> </a:t>
            </a:r>
            <a:r>
              <a:rPr lang="de-DE" sz="1100" dirty="0" err="1">
                <a:cs typeface="Segoe UI" panose="020B0502040204020203" pitchFamily="34" charset="0"/>
              </a:rPr>
              <a:t>data</a:t>
            </a:r>
            <a:endParaRPr lang="de-DE" sz="1100" dirty="0">
              <a:cs typeface="Segoe UI" panose="020B0502040204020203" pitchFamily="34" charset="0"/>
            </a:endParaRPr>
          </a:p>
          <a:p>
            <a:pPr marL="285750" indent="-285750">
              <a:lnSpc>
                <a:spcPct val="100000"/>
              </a:lnSpc>
              <a:buFont typeface="+mj-lt"/>
              <a:buAutoNum type="arabicPeriod"/>
            </a:pPr>
            <a:r>
              <a:rPr lang="de-DE" sz="1100" dirty="0">
                <a:cs typeface="Segoe UI" panose="020B0502040204020203" pitchFamily="34" charset="0"/>
              </a:rPr>
              <a:t>Generate </a:t>
            </a:r>
            <a:r>
              <a:rPr lang="de-DE" sz="1100" dirty="0" err="1">
                <a:cs typeface="Segoe UI" panose="020B0502040204020203" pitchFamily="34" charset="0"/>
              </a:rPr>
              <a:t>as</a:t>
            </a:r>
            <a:r>
              <a:rPr lang="de-DE" sz="1100" dirty="0">
                <a:cs typeface="Segoe UI" panose="020B0502040204020203" pitchFamily="34" charset="0"/>
              </a:rPr>
              <a:t> </a:t>
            </a:r>
            <a:r>
              <a:rPr lang="de-DE" sz="1100" dirty="0" err="1">
                <a:cs typeface="Segoe UI" panose="020B0502040204020203" pitchFamily="34" charset="0"/>
              </a:rPr>
              <a:t>much</a:t>
            </a:r>
            <a:r>
              <a:rPr lang="de-DE" sz="1100" dirty="0">
                <a:cs typeface="Segoe UI" panose="020B0502040204020203" pitchFamily="34" charset="0"/>
              </a:rPr>
              <a:t> </a:t>
            </a:r>
            <a:r>
              <a:rPr lang="de-DE" sz="1100" dirty="0" err="1">
                <a:cs typeface="Segoe UI" panose="020B0502040204020203" pitchFamily="34" charset="0"/>
              </a:rPr>
              <a:t>data</a:t>
            </a:r>
            <a:r>
              <a:rPr lang="de-DE" sz="1100" dirty="0">
                <a:cs typeface="Segoe UI" panose="020B0502040204020203" pitchFamily="34" charset="0"/>
              </a:rPr>
              <a:t> </a:t>
            </a:r>
            <a:r>
              <a:rPr lang="de-DE" sz="1100" dirty="0" err="1">
                <a:cs typeface="Segoe UI" panose="020B0502040204020203" pitchFamily="34" charset="0"/>
              </a:rPr>
              <a:t>as</a:t>
            </a:r>
            <a:r>
              <a:rPr lang="de-DE" sz="1100" dirty="0">
                <a:cs typeface="Segoe UI" panose="020B0502040204020203" pitchFamily="34" charset="0"/>
              </a:rPr>
              <a:t> </a:t>
            </a:r>
            <a:r>
              <a:rPr lang="de-DE" sz="1100" dirty="0" err="1">
                <a:cs typeface="Segoe UI" panose="020B0502040204020203" pitchFamily="34" charset="0"/>
              </a:rPr>
              <a:t>you</a:t>
            </a:r>
            <a:r>
              <a:rPr lang="de-DE" sz="1100" dirty="0">
                <a:cs typeface="Segoe UI" panose="020B0502040204020203" pitchFamily="34" charset="0"/>
              </a:rPr>
              <a:t> </a:t>
            </a:r>
            <a:r>
              <a:rPr lang="de-DE" sz="1100" dirty="0" err="1">
                <a:cs typeface="Segoe UI" panose="020B0502040204020203" pitchFamily="34" charset="0"/>
              </a:rPr>
              <a:t>want</a:t>
            </a:r>
            <a:r>
              <a:rPr lang="de-DE" sz="1100" dirty="0">
                <a:cs typeface="Segoe UI" panose="020B0502040204020203" pitchFamily="34" charset="0"/>
              </a:rPr>
              <a:t> &gt; 1000000 power </a:t>
            </a:r>
            <a:r>
              <a:rPr lang="de-DE" sz="1100" dirty="0" err="1">
                <a:cs typeface="Segoe UI" panose="020B0502040204020203" pitchFamily="34" charset="0"/>
              </a:rPr>
              <a:t>posts</a:t>
            </a:r>
            <a:r>
              <a:rPr lang="de-DE" sz="1100" dirty="0">
                <a:cs typeface="Segoe UI" panose="020B0502040204020203" pitchFamily="34" charset="0"/>
              </a:rPr>
              <a:t> in different </a:t>
            </a:r>
            <a:r>
              <a:rPr lang="de-DE" sz="1100" dirty="0" err="1">
                <a:cs typeface="Segoe UI" panose="020B0502040204020203" pitchFamily="34" charset="0"/>
              </a:rPr>
              <a:t>environments</a:t>
            </a:r>
            <a:r>
              <a:rPr lang="de-DE" sz="1100" dirty="0">
                <a:cs typeface="Segoe UI" panose="020B0502040204020203" pitchFamily="34" charset="0"/>
              </a:rPr>
              <a:t> and </a:t>
            </a:r>
            <a:r>
              <a:rPr lang="de-DE" sz="1100" dirty="0" err="1">
                <a:cs typeface="Segoe UI" panose="020B0502040204020203" pitchFamily="34" charset="0"/>
              </a:rPr>
              <a:t>conditions</a:t>
            </a:r>
            <a:endParaRPr lang="de-DE" sz="1100" dirty="0">
              <a:cs typeface="Segoe UI" panose="020B0502040204020203" pitchFamily="34" charset="0"/>
            </a:endParaRPr>
          </a:p>
          <a:p>
            <a:pPr marL="285750" indent="-285750">
              <a:lnSpc>
                <a:spcPct val="100000"/>
              </a:lnSpc>
              <a:buFont typeface="+mj-lt"/>
              <a:buAutoNum type="arabicPeriod"/>
            </a:pPr>
            <a:r>
              <a:rPr lang="de-DE" sz="1100" dirty="0">
                <a:cs typeface="Segoe UI" panose="020B0502040204020203" pitchFamily="34" charset="0"/>
              </a:rPr>
              <a:t>Very </a:t>
            </a:r>
            <a:r>
              <a:rPr lang="de-DE" sz="1100" dirty="0" err="1">
                <a:cs typeface="Segoe UI" panose="020B0502040204020203" pitchFamily="34" charset="0"/>
              </a:rPr>
              <a:t>realistic</a:t>
            </a:r>
            <a:r>
              <a:rPr lang="de-DE" sz="1100" dirty="0">
                <a:cs typeface="Segoe UI" panose="020B0502040204020203" pitchFamily="34" charset="0"/>
              </a:rPr>
              <a:t> </a:t>
            </a:r>
            <a:r>
              <a:rPr lang="de-DE" sz="1100" dirty="0" err="1">
                <a:cs typeface="Segoe UI" panose="020B0502040204020203" pitchFamily="34" charset="0"/>
              </a:rPr>
              <a:t>rendering</a:t>
            </a:r>
            <a:r>
              <a:rPr lang="de-DE" sz="1100" dirty="0">
                <a:cs typeface="Segoe UI" panose="020B0502040204020203" pitchFamily="34" charset="0"/>
              </a:rPr>
              <a:t> in Unreal Engine</a:t>
            </a:r>
          </a:p>
        </p:txBody>
      </p:sp>
      <p:pic>
        <p:nvPicPr>
          <p:cNvPr id="3" name="Grafik 2" descr="Ein Bild, das Landfahrzeug, Fahrzeug, Auto, Text enthält.&#10;&#10;Automatisch generierte Beschreibung">
            <a:extLst>
              <a:ext uri="{FF2B5EF4-FFF2-40B4-BE49-F238E27FC236}">
                <a16:creationId xmlns:a16="http://schemas.microsoft.com/office/drawing/2014/main" id="{FABD640C-56CD-81D2-3F9B-97789D7B09D1}"/>
              </a:ext>
            </a:extLst>
          </p:cNvPr>
          <p:cNvPicPr>
            <a:picLocks noChangeAspect="1"/>
          </p:cNvPicPr>
          <p:nvPr/>
        </p:nvPicPr>
        <p:blipFill>
          <a:blip r:embed="rId3"/>
          <a:stretch>
            <a:fillRect/>
          </a:stretch>
        </p:blipFill>
        <p:spPr>
          <a:xfrm>
            <a:off x="4414578" y="1931674"/>
            <a:ext cx="7349584" cy="4125298"/>
          </a:xfrm>
          <a:prstGeom prst="rect">
            <a:avLst/>
          </a:prstGeom>
        </p:spPr>
      </p:pic>
    </p:spTree>
    <p:extLst>
      <p:ext uri="{BB962C8B-B14F-4D97-AF65-F5344CB8AC3E}">
        <p14:creationId xmlns:p14="http://schemas.microsoft.com/office/powerpoint/2010/main" val="12376435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kumimoji="0" lang="de-DE" sz="2800" b="0" i="0" u="none" strike="noStrike" kern="1200" cap="none" spc="0" normalizeH="0" baseline="0" noProof="0" dirty="0">
                <a:ln>
                  <a:noFill/>
                </a:ln>
                <a:solidFill>
                  <a:srgbClr val="E7E6E6">
                    <a:lumMod val="25000"/>
                  </a:srgbClr>
                </a:solidFill>
                <a:effectLst/>
                <a:uLnTx/>
                <a:uFillTx/>
                <a:latin typeface="Segoe UI Light" panose="020B0502040204020203" pitchFamily="34" charset="0"/>
                <a:ea typeface="+mj-ea"/>
                <a:cs typeface="Segoe UI Light" panose="020B0502040204020203" pitchFamily="34" charset="0"/>
              </a:rPr>
              <a:t>General Problems and Questions</a:t>
            </a:r>
            <a:endParaRPr lang="de-DE" sz="1100" dirty="0">
              <a:latin typeface="+mn-lt"/>
              <a:cs typeface="Segoe UI Light" panose="020B0502040204020203" pitchFamily="34" charset="0"/>
            </a:endParaRPr>
          </a:p>
        </p:txBody>
      </p:sp>
      <p:sp>
        <p:nvSpPr>
          <p:cNvPr id="38" name="Inhaltsplatzhalter 17"/>
          <p:cNvSpPr txBox="1">
            <a:spLocks/>
          </p:cNvSpPr>
          <p:nvPr/>
        </p:nvSpPr>
        <p:spPr>
          <a:xfrm>
            <a:off x="541610" y="1524708"/>
            <a:ext cx="478540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All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nothing</a:t>
            </a:r>
            <a:r>
              <a:rPr lang="de-DE" sz="1100" dirty="0">
                <a:cs typeface="Segoe UI" panose="020B0502040204020203" pitchFamily="34" charset="0"/>
              </a:rPr>
              <a:t>: </a:t>
            </a:r>
            <a:r>
              <a:rPr lang="en-US" sz="1100" dirty="0">
                <a:cs typeface="Segoe UI" panose="020B0502040204020203" pitchFamily="34" charset="0"/>
              </a:rPr>
              <a:t>Either all required data (defects, etc.) is collected with the required accuracy and reliability or a manual inspection is necessary anyway. </a:t>
            </a:r>
          </a:p>
          <a:p>
            <a:pPr lvl="0" rtl="0">
              <a:lnSpc>
                <a:spcPct val="100000"/>
              </a:lnSpc>
              <a:spcAft>
                <a:spcPts val="600"/>
              </a:spcAft>
              <a:buFont typeface="+mj-lt"/>
              <a:buAutoNum type="arabicPeriod"/>
              <a:defRPr/>
            </a:pPr>
            <a:r>
              <a:rPr lang="en-US" sz="1100" dirty="0">
                <a:cs typeface="Segoe UI" panose="020B0502040204020203" pitchFamily="34" charset="0"/>
              </a:rPr>
              <a:t>What is important and how detailed does the automated inspection have to be: </a:t>
            </a:r>
          </a:p>
          <a:p>
            <a:pPr lvl="1">
              <a:lnSpc>
                <a:spcPct val="100000"/>
              </a:lnSpc>
              <a:spcAft>
                <a:spcPts val="600"/>
              </a:spcAft>
              <a:buFont typeface="+mj-lt"/>
              <a:buAutoNum type="arabicPeriod"/>
              <a:defRPr/>
            </a:pPr>
            <a:r>
              <a:rPr lang="en-US" sz="1100" dirty="0">
                <a:cs typeface="Segoe UI" panose="020B0502040204020203" pitchFamily="34" charset="0"/>
              </a:rPr>
              <a:t>Yes, anomaly detected. Please plan a manual inspection.</a:t>
            </a:r>
          </a:p>
          <a:p>
            <a:pPr lvl="1">
              <a:lnSpc>
                <a:spcPct val="100000"/>
              </a:lnSpc>
              <a:spcAft>
                <a:spcPts val="600"/>
              </a:spcAft>
              <a:buFont typeface="+mj-lt"/>
              <a:buAutoNum type="arabicPeriod"/>
              <a:defRPr/>
            </a:pPr>
            <a:r>
              <a:rPr lang="en-US" sz="1100" dirty="0">
                <a:cs typeface="Segoe UI" panose="020B0502040204020203" pitchFamily="34" charset="0"/>
              </a:rPr>
              <a:t>Segmented and classified data in 2D and 3D for each POI with meta data and many images. </a:t>
            </a:r>
          </a:p>
          <a:p>
            <a:pPr lvl="1">
              <a:lnSpc>
                <a:spcPct val="100000"/>
              </a:lnSpc>
              <a:spcAft>
                <a:spcPts val="600"/>
              </a:spcAft>
              <a:buFont typeface="+mj-lt"/>
              <a:buAutoNum type="arabicPeriod"/>
              <a:defRPr/>
            </a:pPr>
            <a:r>
              <a:rPr lang="en-US" sz="1100" dirty="0">
                <a:cs typeface="Segoe UI" panose="020B0502040204020203" pitchFamily="34" charset="0"/>
              </a:rPr>
              <a:t>What difference does that make to the response/reaction?</a:t>
            </a:r>
            <a:br>
              <a:rPr lang="en-US" sz="1100" dirty="0">
                <a:cs typeface="Segoe UI" panose="020B0502040204020203" pitchFamily="34" charset="0"/>
              </a:rPr>
            </a:br>
            <a:r>
              <a:rPr lang="en-US" sz="1100" dirty="0">
                <a:cs typeface="Segoe UI" panose="020B0502040204020203" pitchFamily="34" charset="0"/>
              </a:rPr>
              <a:t>Comparison: Autonomous Driving and End to End </a:t>
            </a:r>
            <a:r>
              <a:rPr lang="en-US" sz="1100" dirty="0" err="1">
                <a:cs typeface="Segoe UI" panose="020B0502040204020203" pitchFamily="34" charset="0"/>
              </a:rPr>
              <a:t>learnin</a:t>
            </a:r>
            <a:endParaRPr lang="en-US" sz="1100" dirty="0">
              <a:cs typeface="Segoe UI" panose="020B0502040204020203" pitchFamily="34" charset="0"/>
            </a:endParaRPr>
          </a:p>
          <a:p>
            <a:pPr>
              <a:lnSpc>
                <a:spcPct val="100000"/>
              </a:lnSpc>
              <a:spcAft>
                <a:spcPts val="600"/>
              </a:spcAft>
              <a:buFont typeface="+mj-lt"/>
              <a:buAutoNum type="arabicPeriod"/>
              <a:defRPr/>
            </a:pPr>
            <a:r>
              <a:rPr lang="de-DE" sz="1100" dirty="0">
                <a:cs typeface="Segoe UI" panose="020B0502040204020203" pitchFamily="34" charset="0"/>
              </a:rPr>
              <a:t>Customer: </a:t>
            </a:r>
            <a:r>
              <a:rPr lang="de-DE" sz="1100" dirty="0" err="1">
                <a:cs typeface="Segoe UI" panose="020B0502040204020203" pitchFamily="34" charset="0"/>
              </a:rPr>
              <a:t>We</a:t>
            </a:r>
            <a:r>
              <a:rPr lang="de-DE" sz="1100" dirty="0">
                <a:cs typeface="Segoe UI" panose="020B0502040204020203" pitchFamily="34" charset="0"/>
              </a:rPr>
              <a:t> </a:t>
            </a:r>
            <a:r>
              <a:rPr lang="de-DE" sz="1100" dirty="0" err="1">
                <a:cs typeface="Segoe UI" panose="020B0502040204020203" pitchFamily="34" charset="0"/>
              </a:rPr>
              <a:t>want</a:t>
            </a:r>
            <a:r>
              <a:rPr lang="de-DE" sz="1100" dirty="0">
                <a:cs typeface="Segoe UI" panose="020B0502040204020203" pitchFamily="34" charset="0"/>
              </a:rPr>
              <a:t> </a:t>
            </a:r>
            <a:r>
              <a:rPr lang="de-DE" sz="1100" dirty="0" err="1">
                <a:cs typeface="Segoe UI" panose="020B0502040204020203" pitchFamily="34" charset="0"/>
              </a:rPr>
              <a:t>pixel</a:t>
            </a:r>
            <a:r>
              <a:rPr lang="de-DE" sz="1100" dirty="0">
                <a:cs typeface="Segoe UI" panose="020B0502040204020203" pitchFamily="34" charset="0"/>
              </a:rPr>
              <a:t> </a:t>
            </a:r>
            <a:r>
              <a:rPr lang="de-DE" sz="1100" dirty="0" err="1">
                <a:cs typeface="Segoe UI" panose="020B0502040204020203" pitchFamily="34" charset="0"/>
              </a:rPr>
              <a:t>masks</a:t>
            </a:r>
            <a:r>
              <a:rPr lang="de-DE" sz="1100" dirty="0">
                <a:cs typeface="Segoe UI" panose="020B0502040204020203" pitchFamily="34" charset="0"/>
              </a:rPr>
              <a:t>! </a:t>
            </a:r>
            <a:r>
              <a:rPr lang="de-DE" sz="1100" dirty="0" err="1">
                <a:cs typeface="Segoe UI" panose="020B0502040204020203" pitchFamily="34" charset="0"/>
              </a:rPr>
              <a:t>Why</a:t>
            </a:r>
            <a:r>
              <a:rPr lang="de-DE" sz="1100" dirty="0">
                <a:cs typeface="Segoe UI" panose="020B0502040204020203" pitchFamily="34" charset="0"/>
              </a:rPr>
              <a:t>? </a:t>
            </a:r>
            <a:r>
              <a:rPr lang="de-DE" sz="1100" dirty="0" err="1">
                <a:cs typeface="Segoe UI" panose="020B0502040204020203" pitchFamily="34" charset="0"/>
              </a:rPr>
              <a:t>What</a:t>
            </a:r>
            <a:r>
              <a:rPr lang="de-DE" sz="1100" dirty="0">
                <a:cs typeface="Segoe UI" panose="020B0502040204020203" pitchFamily="34" charset="0"/>
              </a:rPr>
              <a:t> </a:t>
            </a:r>
            <a:r>
              <a:rPr lang="de-DE" sz="1100" dirty="0" err="1">
                <a:cs typeface="Segoe UI" panose="020B0502040204020203" pitchFamily="34" charset="0"/>
              </a:rPr>
              <a:t>are</a:t>
            </a:r>
            <a:r>
              <a:rPr lang="de-DE" sz="1100" dirty="0">
                <a:cs typeface="Segoe UI" panose="020B0502040204020203" pitchFamily="34" charset="0"/>
              </a:rPr>
              <a:t> </a:t>
            </a:r>
            <a:r>
              <a:rPr lang="de-DE" sz="1100" dirty="0" err="1">
                <a:cs typeface="Segoe UI" panose="020B0502040204020203" pitchFamily="34" charset="0"/>
              </a:rPr>
              <a:t>you</a:t>
            </a:r>
            <a:r>
              <a:rPr lang="de-DE" sz="1100" dirty="0">
                <a:cs typeface="Segoe UI" panose="020B0502040204020203" pitchFamily="34" charset="0"/>
              </a:rPr>
              <a:t> </a:t>
            </a:r>
            <a:r>
              <a:rPr lang="de-DE" sz="1100" dirty="0" err="1">
                <a:cs typeface="Segoe UI" panose="020B0502040204020203" pitchFamily="34" charset="0"/>
              </a:rPr>
              <a:t>going</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do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that</a:t>
            </a:r>
            <a:r>
              <a:rPr lang="de-DE" sz="1100" dirty="0">
                <a:cs typeface="Segoe UI" panose="020B0502040204020203" pitchFamily="34" charset="0"/>
              </a:rPr>
              <a:t> Pixel? </a:t>
            </a:r>
            <a:r>
              <a:rPr lang="de-DE" sz="1100" dirty="0" err="1">
                <a:cs typeface="Segoe UI" panose="020B0502040204020203" pitchFamily="34" charset="0"/>
              </a:rPr>
              <a:t>How</a:t>
            </a:r>
            <a:r>
              <a:rPr lang="de-DE" sz="1100" dirty="0">
                <a:cs typeface="Segoe UI" panose="020B0502040204020203" pitchFamily="34" charset="0"/>
              </a:rPr>
              <a:t> </a:t>
            </a:r>
            <a:r>
              <a:rPr lang="de-DE" sz="1100" dirty="0" err="1">
                <a:cs typeface="Segoe UI" panose="020B0502040204020203" pitchFamily="34" charset="0"/>
              </a:rPr>
              <a:t>important</a:t>
            </a:r>
            <a:r>
              <a:rPr lang="de-DE" sz="1100" dirty="0">
                <a:cs typeface="Segoe UI" panose="020B0502040204020203" pitchFamily="34" charset="0"/>
              </a:rPr>
              <a:t> </a:t>
            </a:r>
            <a:r>
              <a:rPr lang="de-DE" sz="1100" dirty="0" err="1">
                <a:cs typeface="Segoe UI" panose="020B0502040204020203" pitchFamily="34" charset="0"/>
              </a:rPr>
              <a:t>are</a:t>
            </a:r>
            <a:r>
              <a:rPr lang="de-DE" sz="1100" dirty="0">
                <a:cs typeface="Segoe UI" panose="020B0502040204020203" pitchFamily="34" charset="0"/>
              </a:rPr>
              <a:t> </a:t>
            </a:r>
            <a:r>
              <a:rPr lang="de-DE" sz="1100" dirty="0" err="1">
                <a:cs typeface="Segoe UI" panose="020B0502040204020203" pitchFamily="34" charset="0"/>
              </a:rPr>
              <a:t>pixel</a:t>
            </a:r>
            <a:r>
              <a:rPr lang="de-DE" sz="1100" dirty="0">
                <a:cs typeface="Segoe UI" panose="020B0502040204020203" pitchFamily="34" charset="0"/>
              </a:rPr>
              <a:t> </a:t>
            </a:r>
            <a:r>
              <a:rPr lang="de-DE" sz="1100" dirty="0" err="1">
                <a:cs typeface="Segoe UI" panose="020B0502040204020203" pitchFamily="34" charset="0"/>
              </a:rPr>
              <a:t>masks</a:t>
            </a:r>
            <a:r>
              <a:rPr lang="de-DE" sz="1100" dirty="0">
                <a:cs typeface="Segoe UI" panose="020B0502040204020203" pitchFamily="34" charset="0"/>
              </a:rPr>
              <a:t>?</a:t>
            </a:r>
          </a:p>
        </p:txBody>
      </p:sp>
      <p:pic>
        <p:nvPicPr>
          <p:cNvPr id="4" name="Grafik 3" descr="Ein Bild, das Elektrik, Stromversorgung, Nebel, Beleuchtung enthält.&#10;&#10;Automatisch generierte Beschreibung">
            <a:extLst>
              <a:ext uri="{FF2B5EF4-FFF2-40B4-BE49-F238E27FC236}">
                <a16:creationId xmlns:a16="http://schemas.microsoft.com/office/drawing/2014/main" id="{1E4E68B7-899C-32A2-5145-84E04FA6BB3C}"/>
              </a:ext>
            </a:extLst>
          </p:cNvPr>
          <p:cNvPicPr>
            <a:picLocks noChangeAspect="1"/>
          </p:cNvPicPr>
          <p:nvPr/>
        </p:nvPicPr>
        <p:blipFill>
          <a:blip r:embed="rId3"/>
          <a:stretch>
            <a:fillRect/>
          </a:stretch>
        </p:blipFill>
        <p:spPr>
          <a:xfrm>
            <a:off x="9431368" y="1348265"/>
            <a:ext cx="2117085" cy="2117085"/>
          </a:xfrm>
          <a:prstGeom prst="rect">
            <a:avLst/>
          </a:prstGeom>
        </p:spPr>
      </p:pic>
      <p:pic>
        <p:nvPicPr>
          <p:cNvPr id="6" name="Grafik 5" descr="Ein Bild, das Himmel, draußen, Gras, öffentliche Versorgung enthält.&#10;&#10;Automatisch generierte Beschreibung">
            <a:extLst>
              <a:ext uri="{FF2B5EF4-FFF2-40B4-BE49-F238E27FC236}">
                <a16:creationId xmlns:a16="http://schemas.microsoft.com/office/drawing/2014/main" id="{FE9034EF-9E7D-E449-CA9A-E50DCA88F1BB}"/>
              </a:ext>
            </a:extLst>
          </p:cNvPr>
          <p:cNvPicPr>
            <a:picLocks noChangeAspect="1"/>
          </p:cNvPicPr>
          <p:nvPr/>
        </p:nvPicPr>
        <p:blipFill>
          <a:blip r:embed="rId4"/>
          <a:stretch>
            <a:fillRect/>
          </a:stretch>
        </p:blipFill>
        <p:spPr>
          <a:xfrm>
            <a:off x="5582315" y="1348265"/>
            <a:ext cx="3756326" cy="2112202"/>
          </a:xfrm>
          <a:prstGeom prst="rect">
            <a:avLst/>
          </a:prstGeom>
        </p:spPr>
      </p:pic>
      <p:pic>
        <p:nvPicPr>
          <p:cNvPr id="9" name="Grafik 8" descr="Ein Bild, das Text, Schaf, Screenshot, Säugetier enthält.&#10;&#10;Automatisch generierte Beschreibung">
            <a:extLst>
              <a:ext uri="{FF2B5EF4-FFF2-40B4-BE49-F238E27FC236}">
                <a16:creationId xmlns:a16="http://schemas.microsoft.com/office/drawing/2014/main" id="{4F88AE7E-62D1-8DE6-89D1-9E56055F598C}"/>
              </a:ext>
            </a:extLst>
          </p:cNvPr>
          <p:cNvPicPr>
            <a:picLocks noChangeAspect="1"/>
          </p:cNvPicPr>
          <p:nvPr/>
        </p:nvPicPr>
        <p:blipFill rotWithShape="1">
          <a:blip r:embed="rId5"/>
          <a:srcRect l="51231" t="6945" r="774" b="-1"/>
          <a:stretch/>
        </p:blipFill>
        <p:spPr>
          <a:xfrm>
            <a:off x="9598023" y="3725479"/>
            <a:ext cx="1950430" cy="2836234"/>
          </a:xfrm>
          <a:prstGeom prst="rect">
            <a:avLst/>
          </a:prstGeom>
        </p:spPr>
      </p:pic>
    </p:spTree>
    <p:extLst>
      <p:ext uri="{BB962C8B-B14F-4D97-AF65-F5344CB8AC3E}">
        <p14:creationId xmlns:p14="http://schemas.microsoft.com/office/powerpoint/2010/main" val="2625287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Classification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Detection</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Segmentation</a:t>
            </a:r>
          </a:p>
        </p:txBody>
      </p:sp>
      <p:sp>
        <p:nvSpPr>
          <p:cNvPr id="38" name="Inhaltsplatzhalt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Image </a:t>
            </a:r>
            <a:r>
              <a:rPr lang="de-DE" sz="1100" dirty="0" err="1">
                <a:cs typeface="Segoe UI" panose="020B0502040204020203" pitchFamily="34" charset="0"/>
              </a:rPr>
              <a:t>classification</a:t>
            </a:r>
            <a:r>
              <a:rPr lang="de-DE" sz="1100" dirty="0">
                <a:cs typeface="Segoe UI" panose="020B0502040204020203" pitchFamily="34" charset="0"/>
              </a:rPr>
              <a:t>: CNNs, </a:t>
            </a:r>
            <a:r>
              <a:rPr lang="de-DE" sz="1100" dirty="0" err="1">
                <a:cs typeface="Segoe UI" panose="020B0502040204020203" pitchFamily="34" charset="0"/>
              </a:rPr>
              <a:t>AlexNet</a:t>
            </a:r>
            <a:r>
              <a:rPr lang="de-DE" sz="1100" dirty="0">
                <a:cs typeface="Segoe UI" panose="020B0502040204020203" pitchFamily="34" charset="0"/>
              </a:rPr>
              <a:t>, </a:t>
            </a:r>
            <a:r>
              <a:rPr lang="de-DE" sz="1100" dirty="0" err="1">
                <a:cs typeface="Segoe UI" panose="020B0502040204020203" pitchFamily="34" charset="0"/>
              </a:rPr>
              <a:t>VGGNet</a:t>
            </a:r>
            <a:r>
              <a:rPr lang="de-DE" sz="1100" dirty="0">
                <a:cs typeface="Segoe UI" panose="020B0502040204020203" pitchFamily="34" charset="0"/>
              </a:rPr>
              <a:t>, </a:t>
            </a:r>
            <a:r>
              <a:rPr lang="de-DE" sz="1100" dirty="0" err="1">
                <a:cs typeface="Segoe UI" panose="020B0502040204020203" pitchFamily="34" charset="0"/>
              </a:rPr>
              <a:t>ResNet</a:t>
            </a:r>
            <a:r>
              <a:rPr lang="de-DE" sz="1100" dirty="0">
                <a:cs typeface="Segoe UI" panose="020B0502040204020203" pitchFamily="34" charset="0"/>
              </a:rPr>
              <a:t> </a:t>
            </a:r>
          </a:p>
          <a:p>
            <a:pPr lvl="0" rtl="0">
              <a:lnSpc>
                <a:spcPct val="100000"/>
              </a:lnSpc>
              <a:spcAft>
                <a:spcPts val="600"/>
              </a:spcAft>
              <a:buFont typeface="+mj-lt"/>
              <a:buAutoNum type="arabicPeriod"/>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Faster</a:t>
            </a:r>
            <a:r>
              <a:rPr lang="de-DE" sz="1100" dirty="0">
                <a:cs typeface="Segoe UI" panose="020B0502040204020203" pitchFamily="34" charset="0"/>
              </a:rPr>
              <a:t> R-CNN, YOLO (</a:t>
            </a:r>
            <a:r>
              <a:rPr lang="de-DE" sz="1100" dirty="0" err="1">
                <a:cs typeface="Segoe UI" panose="020B0502040204020203" pitchFamily="34" charset="0"/>
              </a:rPr>
              <a:t>You</a:t>
            </a:r>
            <a:r>
              <a:rPr lang="de-DE" sz="1100" dirty="0">
                <a:cs typeface="Segoe UI" panose="020B0502040204020203" pitchFamily="34" charset="0"/>
              </a:rPr>
              <a:t> </a:t>
            </a:r>
            <a:r>
              <a:rPr lang="de-DE" sz="1100" dirty="0" err="1">
                <a:cs typeface="Segoe UI" panose="020B0502040204020203" pitchFamily="34" charset="0"/>
              </a:rPr>
              <a:t>Only</a:t>
            </a:r>
            <a:r>
              <a:rPr lang="de-DE" sz="1100" dirty="0">
                <a:cs typeface="Segoe UI" panose="020B0502040204020203" pitchFamily="34" charset="0"/>
              </a:rPr>
              <a:t> Look </a:t>
            </a:r>
            <a:r>
              <a:rPr lang="de-DE" sz="1100" dirty="0" err="1">
                <a:cs typeface="Segoe UI" panose="020B0502040204020203" pitchFamily="34" charset="0"/>
              </a:rPr>
              <a:t>Once</a:t>
            </a:r>
            <a:r>
              <a:rPr lang="de-DE" sz="1100" dirty="0">
                <a:cs typeface="Segoe UI" panose="020B0502040204020203" pitchFamily="34" charset="0"/>
              </a:rPr>
              <a:t>), and SSD (Single Shot </a:t>
            </a:r>
            <a:r>
              <a:rPr lang="de-DE" sz="1100" dirty="0" err="1">
                <a:cs typeface="Segoe UI" panose="020B0502040204020203" pitchFamily="34" charset="0"/>
              </a:rPr>
              <a:t>MultiBox</a:t>
            </a:r>
            <a:r>
              <a:rPr lang="de-DE" sz="1100" dirty="0">
                <a:cs typeface="Segoe UI" panose="020B0502040204020203" pitchFamily="34" charset="0"/>
              </a:rPr>
              <a:t> </a:t>
            </a:r>
            <a:r>
              <a:rPr lang="de-DE" sz="1100" dirty="0" err="1">
                <a:cs typeface="Segoe UI" panose="020B0502040204020203" pitchFamily="34" charset="0"/>
              </a:rPr>
              <a:t>Detector</a:t>
            </a:r>
            <a:r>
              <a:rPr lang="de-DE" sz="1100" dirty="0">
                <a:cs typeface="Segoe UI" panose="020B0502040204020203" pitchFamily="34" charset="0"/>
              </a:rPr>
              <a:t>), </a:t>
            </a:r>
            <a:r>
              <a:rPr lang="de-DE" sz="1100" dirty="0" err="1">
                <a:cs typeface="Segoe UI" panose="020B0502040204020203" pitchFamily="34" charset="0"/>
              </a:rPr>
              <a:t>Mask</a:t>
            </a:r>
            <a:r>
              <a:rPr lang="de-DE" sz="1100" dirty="0">
                <a:cs typeface="Segoe UI" panose="020B0502040204020203" pitchFamily="34" charset="0"/>
              </a:rPr>
              <a:t> R-CNN) </a:t>
            </a:r>
          </a:p>
          <a:p>
            <a:pPr lvl="0" rtl="0">
              <a:lnSpc>
                <a:spcPct val="100000"/>
              </a:lnSpc>
              <a:spcAft>
                <a:spcPts val="600"/>
              </a:spcAft>
              <a:buFont typeface="+mj-lt"/>
              <a:buAutoNum type="arabicPeriod"/>
              <a:defRPr/>
            </a:pPr>
            <a:r>
              <a:rPr lang="de-DE" sz="1100" dirty="0">
                <a:cs typeface="Segoe UI" panose="020B0502040204020203" pitchFamily="34" charset="0"/>
              </a:rPr>
              <a:t>Image </a:t>
            </a:r>
            <a:r>
              <a:rPr lang="de-DE" sz="1100" dirty="0" err="1">
                <a:cs typeface="Segoe UI" panose="020B0502040204020203" pitchFamily="34" charset="0"/>
              </a:rPr>
              <a:t>segmentation</a:t>
            </a:r>
            <a:r>
              <a:rPr lang="de-DE" sz="1100" dirty="0">
                <a:cs typeface="Segoe UI" panose="020B0502040204020203" pitchFamily="34" charset="0"/>
              </a:rPr>
              <a:t>, </a:t>
            </a:r>
            <a:r>
              <a:rPr lang="de-DE" sz="1100" dirty="0" err="1">
                <a:cs typeface="Segoe UI" panose="020B0502040204020203" pitchFamily="34" charset="0"/>
              </a:rPr>
              <a:t>panoptic</a:t>
            </a:r>
            <a:r>
              <a:rPr lang="de-DE" sz="1100" dirty="0">
                <a:cs typeface="Segoe UI" panose="020B0502040204020203" pitchFamily="34" charset="0"/>
              </a:rPr>
              <a:t> </a:t>
            </a:r>
            <a:r>
              <a:rPr lang="de-DE" sz="1100" dirty="0" err="1">
                <a:cs typeface="Segoe UI" panose="020B0502040204020203" pitchFamily="34" charset="0"/>
              </a:rPr>
              <a:t>segmentation</a:t>
            </a:r>
            <a:r>
              <a:rPr lang="de-DE" sz="1100" dirty="0">
                <a:cs typeface="Segoe UI" panose="020B0502040204020203" pitchFamily="34" charset="0"/>
              </a:rPr>
              <a:t> (</a:t>
            </a:r>
            <a:r>
              <a:rPr lang="de-DE" sz="1100" dirty="0" err="1">
                <a:cs typeface="Segoe UI" panose="020B0502040204020203" pitchFamily="34" charset="0"/>
              </a:rPr>
              <a:t>instance</a:t>
            </a:r>
            <a:r>
              <a:rPr lang="de-DE" sz="1100" dirty="0">
                <a:cs typeface="Segoe UI" panose="020B0502040204020203" pitchFamily="34" charset="0"/>
              </a:rPr>
              <a:t> + </a:t>
            </a:r>
            <a:r>
              <a:rPr lang="de-DE" sz="1100" dirty="0" err="1">
                <a:cs typeface="Segoe UI" panose="020B0502040204020203" pitchFamily="34" charset="0"/>
              </a:rPr>
              <a:t>class</a:t>
            </a:r>
            <a:r>
              <a:rPr lang="de-DE" sz="1100" dirty="0">
                <a:cs typeface="Segoe UI" panose="020B0502040204020203" pitchFamily="34" charset="0"/>
              </a:rPr>
              <a:t>): </a:t>
            </a:r>
            <a:r>
              <a:rPr lang="de-DE" sz="1100" dirty="0" err="1">
                <a:cs typeface="Segoe UI" panose="020B0502040204020203" pitchFamily="34" charset="0"/>
              </a:rPr>
              <a:t>Unet</a:t>
            </a:r>
            <a:r>
              <a:rPr lang="de-DE" sz="1100" dirty="0">
                <a:cs typeface="Segoe UI" panose="020B0502040204020203" pitchFamily="34" charset="0"/>
              </a:rPr>
              <a:t>, </a:t>
            </a:r>
            <a:r>
              <a:rPr lang="de-DE" sz="1100" dirty="0" err="1">
                <a:cs typeface="Segoe UI" panose="020B0502040204020203" pitchFamily="34" charset="0"/>
              </a:rPr>
              <a:t>EfficientPS</a:t>
            </a:r>
            <a:r>
              <a:rPr lang="de-DE" sz="1100" dirty="0">
                <a:cs typeface="Segoe UI" panose="020B0502040204020203" pitchFamily="34" charset="0"/>
              </a:rPr>
              <a:t> </a:t>
            </a:r>
          </a:p>
          <a:p>
            <a:pPr lvl="0" rtl="0">
              <a:lnSpc>
                <a:spcPct val="100000"/>
              </a:lnSpc>
              <a:spcAft>
                <a:spcPts val="600"/>
              </a:spcAft>
              <a:buFont typeface="+mj-lt"/>
              <a:buAutoNum type="arabicPeriod"/>
              <a:defRPr/>
            </a:pP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has</a:t>
            </a:r>
            <a:r>
              <a:rPr lang="de-DE" sz="1100" dirty="0">
                <a:cs typeface="Segoe UI" panose="020B0502040204020203" pitchFamily="34" charset="0"/>
              </a:rPr>
              <a:t> </a:t>
            </a:r>
            <a:r>
              <a:rPr lang="de-DE" sz="1100" dirty="0" err="1">
                <a:cs typeface="Segoe UI" panose="020B0502040204020203" pitchFamily="34" charset="0"/>
              </a:rPr>
              <a:t>problems</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complex</a:t>
            </a:r>
            <a:r>
              <a:rPr lang="de-DE" sz="1100" dirty="0">
                <a:cs typeface="Segoe UI" panose="020B0502040204020203" pitchFamily="34" charset="0"/>
              </a:rPr>
              <a:t> and </a:t>
            </a:r>
            <a:r>
              <a:rPr lang="de-DE" sz="1100" dirty="0" err="1">
                <a:cs typeface="Segoe UI" panose="020B0502040204020203" pitchFamily="34" charset="0"/>
              </a:rPr>
              <a:t>overlapping</a:t>
            </a:r>
            <a:r>
              <a:rPr lang="de-DE" sz="1100" dirty="0">
                <a:cs typeface="Segoe UI" panose="020B0502040204020203" pitchFamily="34" charset="0"/>
              </a:rPr>
              <a:t> </a:t>
            </a:r>
            <a:r>
              <a:rPr lang="de-DE" sz="1100" dirty="0" err="1">
                <a:cs typeface="Segoe UI" panose="020B0502040204020203" pitchFamily="34" charset="0"/>
              </a:rPr>
              <a:t>structes</a:t>
            </a:r>
            <a:r>
              <a:rPr lang="de-DE" sz="1100" dirty="0">
                <a:cs typeface="Segoe UI" panose="020B0502040204020203" pitchFamily="34" charset="0"/>
              </a:rPr>
              <a:t> </a:t>
            </a:r>
            <a:r>
              <a:rPr lang="de-DE" sz="1100" dirty="0" err="1">
                <a:cs typeface="Segoe UI" panose="020B0502040204020203" pitchFamily="34" charset="0"/>
              </a:rPr>
              <a:t>which</a:t>
            </a:r>
            <a:r>
              <a:rPr lang="de-DE" sz="1100" dirty="0">
                <a:cs typeface="Segoe UI" panose="020B0502040204020203" pitchFamily="34" charset="0"/>
              </a:rPr>
              <a:t> </a:t>
            </a:r>
            <a:r>
              <a:rPr lang="de-DE" sz="1100" dirty="0" err="1">
                <a:cs typeface="Segoe UI" panose="020B0502040204020203" pitchFamily="34" charset="0"/>
              </a:rPr>
              <a:t>is</a:t>
            </a:r>
            <a:r>
              <a:rPr lang="de-DE" sz="1100" dirty="0">
                <a:cs typeface="Segoe UI" panose="020B0502040204020203" pitchFamily="34" charset="0"/>
              </a:rPr>
              <a:t> </a:t>
            </a:r>
            <a:r>
              <a:rPr lang="de-DE" sz="1100" dirty="0" err="1">
                <a:cs typeface="Segoe UI" panose="020B0502040204020203" pitchFamily="34" charset="0"/>
              </a:rPr>
              <a:t>probably</a:t>
            </a:r>
            <a:r>
              <a:rPr lang="de-DE" sz="1100" dirty="0">
                <a:cs typeface="Segoe UI" panose="020B0502040204020203" pitchFamily="34" charset="0"/>
              </a:rPr>
              <a:t> not </a:t>
            </a:r>
            <a:r>
              <a:rPr lang="de-DE" sz="1100" dirty="0" err="1">
                <a:cs typeface="Segoe UI" panose="020B0502040204020203" pitchFamily="34" charset="0"/>
              </a:rPr>
              <a:t>the</a:t>
            </a:r>
            <a:r>
              <a:rPr lang="de-DE" sz="1100" dirty="0">
                <a:cs typeface="Segoe UI" panose="020B0502040204020203" pitchFamily="34" charset="0"/>
              </a:rPr>
              <a:t> </a:t>
            </a:r>
            <a:r>
              <a:rPr lang="de-DE" sz="1100" dirty="0" err="1">
                <a:cs typeface="Segoe UI" panose="020B0502040204020203" pitchFamily="34" charset="0"/>
              </a:rPr>
              <a:t>case</a:t>
            </a:r>
            <a:r>
              <a:rPr lang="de-DE" sz="1100" dirty="0">
                <a:cs typeface="Segoe UI" panose="020B0502040204020203" pitchFamily="34" charset="0"/>
              </a:rPr>
              <a:t> </a:t>
            </a:r>
            <a:r>
              <a:rPr lang="de-DE" sz="1100" dirty="0" err="1">
                <a:cs typeface="Segoe UI" panose="020B0502040204020203" pitchFamily="34" charset="0"/>
              </a:rPr>
              <a:t>for</a:t>
            </a:r>
            <a:r>
              <a:rPr lang="de-DE" sz="1100" dirty="0">
                <a:cs typeface="Segoe UI" panose="020B0502040204020203" pitchFamily="34" charset="0"/>
              </a:rPr>
              <a:t> power </a:t>
            </a:r>
            <a:r>
              <a:rPr lang="de-DE" sz="1100" dirty="0" err="1">
                <a:cs typeface="Segoe UI" panose="020B0502040204020203" pitchFamily="34" charset="0"/>
              </a:rPr>
              <a:t>poles</a:t>
            </a:r>
            <a:endParaRPr lang="de-DE" sz="1100" dirty="0">
              <a:cs typeface="Segoe UI" panose="020B0502040204020203" pitchFamily="34" charset="0"/>
            </a:endParaRPr>
          </a:p>
          <a:p>
            <a:pPr lvl="0" rtl="0">
              <a:lnSpc>
                <a:spcPct val="100000"/>
              </a:lnSpc>
              <a:spcAft>
                <a:spcPts val="600"/>
              </a:spcAft>
              <a:buFont typeface="+mj-lt"/>
              <a:buAutoNum type="arabicPeriod"/>
              <a:defRPr/>
            </a:pPr>
            <a:r>
              <a:rPr lang="de-DE" sz="1100" dirty="0" err="1">
                <a:cs typeface="Segoe UI" panose="020B0502040204020203" pitchFamily="34" charset="0"/>
              </a:rPr>
              <a:t>Neural</a:t>
            </a:r>
            <a:r>
              <a:rPr lang="de-DE" sz="1100" dirty="0">
                <a:cs typeface="Segoe UI" panose="020B0502040204020203" pitchFamily="34" charset="0"/>
              </a:rPr>
              <a:t> network </a:t>
            </a:r>
            <a:r>
              <a:rPr lang="de-DE" sz="1100" dirty="0" err="1">
                <a:cs typeface="Segoe UI" panose="020B0502040204020203" pitchFamily="34" charset="0"/>
              </a:rPr>
              <a:t>complexity</a:t>
            </a:r>
            <a:r>
              <a:rPr lang="de-DE" sz="1100" dirty="0">
                <a:cs typeface="Segoe UI" panose="020B0502040204020203" pitchFamily="34" charset="0"/>
              </a:rPr>
              <a:t> (</a:t>
            </a:r>
            <a:r>
              <a:rPr lang="de-DE" sz="1100" dirty="0" err="1">
                <a:cs typeface="Segoe UI" panose="020B0502040204020203" pitchFamily="34" charset="0"/>
              </a:rPr>
              <a:t>sensitivity</a:t>
            </a:r>
            <a:r>
              <a:rPr lang="de-DE" sz="1100" dirty="0">
                <a:cs typeface="Segoe UI" panose="020B0502040204020203" pitchFamily="34" charset="0"/>
              </a:rPr>
              <a:t>, </a:t>
            </a:r>
            <a:r>
              <a:rPr lang="de-DE" sz="1100" dirty="0" err="1">
                <a:cs typeface="Segoe UI" panose="020B0502040204020203" pitchFamily="34" charset="0"/>
              </a:rPr>
              <a:t>inaccuracy</a:t>
            </a:r>
            <a:r>
              <a:rPr lang="de-DE" sz="1100" dirty="0">
                <a:cs typeface="Segoe UI" panose="020B0502040204020203" pitchFamily="34" charset="0"/>
              </a:rPr>
              <a:t>):</a:t>
            </a:r>
            <a:br>
              <a:rPr lang="de-DE" sz="1100" dirty="0">
                <a:cs typeface="Segoe UI" panose="020B0502040204020203" pitchFamily="34" charset="0"/>
              </a:rPr>
            </a:br>
            <a:r>
              <a:rPr lang="de-DE" sz="1100" dirty="0">
                <a:cs typeface="Segoe UI" panose="020B0502040204020203" pitchFamily="34" charset="0"/>
              </a:rPr>
              <a:t>Classification &lt; </a:t>
            </a:r>
            <a:r>
              <a:rPr lang="de-DE" sz="1100" dirty="0" err="1">
                <a:cs typeface="Segoe UI" panose="020B0502040204020203" pitchFamily="34" charset="0"/>
              </a:rPr>
              <a:t>Detection</a:t>
            </a:r>
            <a:r>
              <a:rPr lang="de-DE" sz="1100" dirty="0">
                <a:cs typeface="Segoe UI" panose="020B0502040204020203" pitchFamily="34" charset="0"/>
              </a:rPr>
              <a:t> &lt; Segmentation</a:t>
            </a:r>
          </a:p>
          <a:p>
            <a:pPr>
              <a:lnSpc>
                <a:spcPct val="100000"/>
              </a:lnSpc>
              <a:spcAft>
                <a:spcPts val="600"/>
              </a:spcAft>
              <a:buFont typeface="+mj-lt"/>
              <a:buAutoNum type="arabicPeriod"/>
              <a:defRPr/>
            </a:pPr>
            <a:r>
              <a:rPr lang="de-DE" sz="1100" dirty="0" err="1">
                <a:cs typeface="Segoe UI" panose="020B0502040204020203" pitchFamily="34" charset="0"/>
              </a:rPr>
              <a:t>Labeling</a:t>
            </a:r>
            <a:r>
              <a:rPr lang="de-DE" sz="1100" dirty="0">
                <a:cs typeface="Segoe UI" panose="020B0502040204020203" pitchFamily="34" charset="0"/>
              </a:rPr>
              <a:t> </a:t>
            </a:r>
            <a:r>
              <a:rPr lang="de-DE" sz="1100" dirty="0" err="1">
                <a:cs typeface="Segoe UI" panose="020B0502040204020203" pitchFamily="34" charset="0"/>
              </a:rPr>
              <a:t>complexity</a:t>
            </a:r>
            <a:r>
              <a:rPr lang="de-DE" sz="1100" dirty="0">
                <a:cs typeface="Segoe UI" panose="020B0502040204020203" pitchFamily="34" charset="0"/>
              </a:rPr>
              <a:t>, </a:t>
            </a:r>
            <a:r>
              <a:rPr lang="de-DE" sz="1100" dirty="0" err="1">
                <a:cs typeface="Segoe UI" panose="020B0502040204020203" pitchFamily="34" charset="0"/>
              </a:rPr>
              <a:t>effort</a:t>
            </a:r>
            <a:r>
              <a:rPr lang="de-DE" sz="1100" dirty="0">
                <a:cs typeface="Segoe UI" panose="020B0502040204020203" pitchFamily="34" charset="0"/>
              </a:rPr>
              <a:t>, </a:t>
            </a:r>
            <a:r>
              <a:rPr lang="de-DE" sz="1100" dirty="0" err="1">
                <a:cs typeface="Segoe UI" panose="020B0502040204020203" pitchFamily="34" charset="0"/>
              </a:rPr>
              <a:t>costs</a:t>
            </a:r>
            <a:r>
              <a:rPr lang="de-DE" sz="1100" dirty="0">
                <a:cs typeface="Segoe UI" panose="020B0502040204020203" pitchFamily="34" charset="0"/>
              </a:rPr>
              <a:t>:</a:t>
            </a:r>
            <a:br>
              <a:rPr lang="de-DE" sz="1100" dirty="0">
                <a:cs typeface="Segoe UI" panose="020B0502040204020203" pitchFamily="34" charset="0"/>
              </a:rPr>
            </a:br>
            <a:r>
              <a:rPr lang="de-DE" sz="1100" dirty="0">
                <a:cs typeface="Segoe UI" panose="020B0502040204020203" pitchFamily="34" charset="0"/>
              </a:rPr>
              <a:t>Classification &lt; </a:t>
            </a:r>
            <a:r>
              <a:rPr lang="de-DE" sz="1100" dirty="0" err="1">
                <a:cs typeface="Segoe UI" panose="020B0502040204020203" pitchFamily="34" charset="0"/>
              </a:rPr>
              <a:t>Detection</a:t>
            </a:r>
            <a:r>
              <a:rPr lang="de-DE" sz="1100" dirty="0">
                <a:cs typeface="Segoe UI" panose="020B0502040204020203" pitchFamily="34" charset="0"/>
              </a:rPr>
              <a:t> &lt; Segmentation</a:t>
            </a:r>
          </a:p>
          <a:p>
            <a:pPr lvl="0" rtl="0">
              <a:lnSpc>
                <a:spcPct val="100000"/>
              </a:lnSpc>
              <a:spcAft>
                <a:spcPts val="600"/>
              </a:spcAft>
              <a:buFont typeface="+mj-lt"/>
              <a:buAutoNum type="arabicPeriod"/>
              <a:defRPr/>
            </a:pPr>
            <a:r>
              <a:rPr lang="de-DE" sz="1100" dirty="0">
                <a:cs typeface="Segoe UI" panose="020B0502040204020203" pitchFamily="34" charset="0"/>
              </a:rPr>
              <a:t>Bei </a:t>
            </a:r>
            <a:r>
              <a:rPr lang="de-DE" sz="1100" dirty="0" err="1">
                <a:cs typeface="Segoe UI" panose="020B0502040204020203" pitchFamily="34" charset="0"/>
              </a:rPr>
              <a:t>classifiction</a:t>
            </a:r>
            <a:r>
              <a:rPr lang="de-DE" sz="1100" dirty="0">
                <a:cs typeface="Segoe UI" panose="020B0502040204020203" pitchFamily="34" charset="0"/>
              </a:rPr>
              <a:t>, welche </a:t>
            </a:r>
            <a:r>
              <a:rPr lang="de-DE" sz="1100" dirty="0" err="1">
                <a:cs typeface="Segoe UI" panose="020B0502040204020203" pitchFamily="34" charset="0"/>
              </a:rPr>
              <a:t>pixel</a:t>
            </a:r>
            <a:r>
              <a:rPr lang="de-DE" sz="1100" dirty="0">
                <a:cs typeface="Segoe UI" panose="020B0502040204020203" pitchFamily="34" charset="0"/>
              </a:rPr>
              <a:t> haben am meisten zur </a:t>
            </a:r>
            <a:r>
              <a:rPr lang="de-DE" sz="1100" dirty="0" err="1">
                <a:cs typeface="Segoe UI" panose="020B0502040204020203" pitchFamily="34" charset="0"/>
              </a:rPr>
              <a:t>classification</a:t>
            </a:r>
            <a:r>
              <a:rPr lang="de-DE" sz="1100" dirty="0">
                <a:cs typeface="Segoe UI" panose="020B0502040204020203" pitchFamily="34" charset="0"/>
              </a:rPr>
              <a:t> </a:t>
            </a:r>
            <a:r>
              <a:rPr lang="de-DE" sz="1100" dirty="0" err="1">
                <a:cs typeface="Segoe UI" panose="020B0502040204020203" pitchFamily="34" charset="0"/>
              </a:rPr>
              <a:t>beigrtragen</a:t>
            </a:r>
            <a:endParaRPr lang="de-DE" sz="1100" dirty="0">
              <a:cs typeface="Segoe UI" panose="020B0502040204020203" pitchFamily="34" charset="0"/>
            </a:endParaRPr>
          </a:p>
        </p:txBody>
      </p:sp>
      <p:pic>
        <p:nvPicPr>
          <p:cNvPr id="5" name="Grafik 4" descr="Ein Bild, das Screenshot, Text, Haustier, Säugetier enthält.&#10;&#10;Automatisch generierte Beschreibung">
            <a:extLst>
              <a:ext uri="{FF2B5EF4-FFF2-40B4-BE49-F238E27FC236}">
                <a16:creationId xmlns:a16="http://schemas.microsoft.com/office/drawing/2014/main" id="{7F600429-2972-C717-72E4-A66BCC135416}"/>
              </a:ext>
            </a:extLst>
          </p:cNvPr>
          <p:cNvPicPr>
            <a:picLocks noChangeAspect="1"/>
          </p:cNvPicPr>
          <p:nvPr/>
        </p:nvPicPr>
        <p:blipFill>
          <a:blip r:embed="rId3"/>
          <a:stretch>
            <a:fillRect/>
          </a:stretch>
        </p:blipFill>
        <p:spPr>
          <a:xfrm>
            <a:off x="4999839" y="1342240"/>
            <a:ext cx="6316910" cy="3197903"/>
          </a:xfrm>
          <a:prstGeom prst="rect">
            <a:avLst/>
          </a:prstGeom>
        </p:spPr>
      </p:pic>
      <p:pic>
        <p:nvPicPr>
          <p:cNvPr id="10" name="Grafik 9" descr="Ein Bild, das pink, Im Haus enthält.&#10;&#10;Automatisch generierte Beschreibung">
            <a:extLst>
              <a:ext uri="{FF2B5EF4-FFF2-40B4-BE49-F238E27FC236}">
                <a16:creationId xmlns:a16="http://schemas.microsoft.com/office/drawing/2014/main" id="{57DF5F3A-BE52-D3D0-A155-D2BF78F75CC9}"/>
              </a:ext>
            </a:extLst>
          </p:cNvPr>
          <p:cNvPicPr>
            <a:picLocks noChangeAspect="1"/>
          </p:cNvPicPr>
          <p:nvPr/>
        </p:nvPicPr>
        <p:blipFill>
          <a:blip r:embed="rId4"/>
          <a:stretch>
            <a:fillRect/>
          </a:stretch>
        </p:blipFill>
        <p:spPr>
          <a:xfrm>
            <a:off x="9405602" y="4650908"/>
            <a:ext cx="1911147" cy="1909281"/>
          </a:xfrm>
          <a:prstGeom prst="rect">
            <a:avLst/>
          </a:prstGeom>
        </p:spPr>
      </p:pic>
      <p:pic>
        <p:nvPicPr>
          <p:cNvPr id="12" name="Grafik 11" descr="Ein Bild, das Silber enthält.&#10;&#10;Automatisch generierte Beschreibung mit mittlerer Zuverlässigkeit">
            <a:extLst>
              <a:ext uri="{FF2B5EF4-FFF2-40B4-BE49-F238E27FC236}">
                <a16:creationId xmlns:a16="http://schemas.microsoft.com/office/drawing/2014/main" id="{C6ED907D-E227-30F3-2AB9-6190CB6A7C53}"/>
              </a:ext>
            </a:extLst>
          </p:cNvPr>
          <p:cNvPicPr>
            <a:picLocks noChangeAspect="1"/>
          </p:cNvPicPr>
          <p:nvPr/>
        </p:nvPicPr>
        <p:blipFill>
          <a:blip r:embed="rId5"/>
          <a:stretch>
            <a:fillRect/>
          </a:stretch>
        </p:blipFill>
        <p:spPr>
          <a:xfrm>
            <a:off x="6096000" y="4592253"/>
            <a:ext cx="2350022" cy="2089888"/>
          </a:xfrm>
          <a:prstGeom prst="rect">
            <a:avLst/>
          </a:prstGeom>
        </p:spPr>
      </p:pic>
    </p:spTree>
    <p:extLst>
      <p:ext uri="{BB962C8B-B14F-4D97-AF65-F5344CB8AC3E}">
        <p14:creationId xmlns:p14="http://schemas.microsoft.com/office/powerpoint/2010/main" val="2913585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8977020" cy="640080"/>
          </a:xfrm>
        </p:spPr>
        <p:txBody>
          <a:bodyPr rtlCol="0">
            <a:noAutofit/>
          </a:bodyPr>
          <a:lstStyle/>
          <a:p>
            <a:pPr rtl="0"/>
            <a:r>
              <a:rPr lang="de-DE" dirty="0">
                <a:latin typeface="Segoe UI Light" panose="020B0502040204020203" pitchFamily="34" charset="0"/>
                <a:cs typeface="Segoe UI Light" panose="020B0502040204020203" pitchFamily="34" charset="0"/>
              </a:rPr>
              <a:t>Classification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Detection</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Segmentation </a:t>
            </a:r>
            <a:r>
              <a:rPr lang="de-DE" dirty="0" err="1">
                <a:latin typeface="Segoe UI Light" panose="020B0502040204020203" pitchFamily="34" charset="0"/>
                <a:cs typeface="Segoe UI Light" panose="020B0502040204020203" pitchFamily="34" charset="0"/>
              </a:rPr>
              <a:t>for</a:t>
            </a:r>
            <a:r>
              <a:rPr lang="de-DE" dirty="0">
                <a:latin typeface="Segoe UI Light" panose="020B0502040204020203" pitchFamily="34" charset="0"/>
                <a:cs typeface="Segoe UI Light" panose="020B0502040204020203" pitchFamily="34" charset="0"/>
              </a:rPr>
              <a:t> Power Poles</a:t>
            </a:r>
          </a:p>
        </p:txBody>
      </p:sp>
      <p:sp>
        <p:nvSpPr>
          <p:cNvPr id="38" name="Inhaltsplatzhalt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a:cs typeface="Segoe UI" panose="020B0502040204020203" pitchFamily="34" charset="0"/>
              </a:rPr>
              <a:t>Close </a:t>
            </a:r>
            <a:r>
              <a:rPr lang="de-DE" sz="1100" dirty="0" err="1">
                <a:cs typeface="Segoe UI" panose="020B0502040204020203" pitchFamily="34" charset="0"/>
              </a:rPr>
              <a:t>up</a:t>
            </a:r>
            <a:r>
              <a:rPr lang="de-DE" sz="1100" dirty="0">
                <a:cs typeface="Segoe UI" panose="020B0502040204020203" pitchFamily="34" charset="0"/>
              </a:rPr>
              <a:t> </a:t>
            </a:r>
            <a:r>
              <a:rPr lang="de-DE" sz="1100" dirty="0" err="1">
                <a:cs typeface="Segoe UI" panose="020B0502040204020203" pitchFamily="34" charset="0"/>
              </a:rPr>
              <a:t>images</a:t>
            </a:r>
            <a:r>
              <a:rPr lang="de-DE" sz="1100" dirty="0">
                <a:cs typeface="Segoe UI" panose="020B0502040204020203" pitchFamily="34" charset="0"/>
              </a:rPr>
              <a:t> -&gt; Classification (</a:t>
            </a:r>
            <a:r>
              <a:rPr lang="de-DE" sz="1100" dirty="0" err="1">
                <a:cs typeface="Segoe UI" panose="020B0502040204020203" pitchFamily="34" charset="0"/>
              </a:rPr>
              <a:t>Defect</a:t>
            </a:r>
            <a:r>
              <a:rPr lang="de-DE" sz="1100" dirty="0">
                <a:cs typeface="Segoe UI" panose="020B0502040204020203" pitchFamily="34" charset="0"/>
              </a:rPr>
              <a:t> </a:t>
            </a:r>
            <a:r>
              <a:rPr lang="de-DE" sz="1100" dirty="0" err="1">
                <a:cs typeface="Segoe UI" panose="020B0502040204020203" pitchFamily="34" charset="0"/>
              </a:rPr>
              <a:t>classes</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a:cs typeface="Segoe UI" panose="020B0502040204020203" pitchFamily="34" charset="0"/>
              </a:rPr>
              <a:t>Take </a:t>
            </a:r>
            <a:r>
              <a:rPr lang="de-DE" sz="1100" dirty="0" err="1">
                <a:cs typeface="Segoe UI" panose="020B0502040204020203" pitchFamily="34" charset="0"/>
              </a:rPr>
              <a:t>close</a:t>
            </a:r>
            <a:r>
              <a:rPr lang="de-DE" sz="1100" dirty="0">
                <a:cs typeface="Segoe UI" panose="020B0502040204020203" pitchFamily="34" charset="0"/>
              </a:rPr>
              <a:t> </a:t>
            </a:r>
            <a:r>
              <a:rPr lang="de-DE" sz="1100" dirty="0" err="1">
                <a:cs typeface="Segoe UI" panose="020B0502040204020203" pitchFamily="34" charset="0"/>
              </a:rPr>
              <a:t>up</a:t>
            </a:r>
            <a:r>
              <a:rPr lang="de-DE" sz="1100" dirty="0">
                <a:cs typeface="Segoe UI" panose="020B0502040204020203" pitchFamily="34" charset="0"/>
              </a:rPr>
              <a:t> </a:t>
            </a:r>
            <a:r>
              <a:rPr lang="de-DE" sz="1100" dirty="0" err="1">
                <a:cs typeface="Segoe UI" panose="020B0502040204020203" pitchFamily="34" charset="0"/>
              </a:rPr>
              <a:t>images</a:t>
            </a:r>
            <a:r>
              <a:rPr lang="de-DE" sz="1100" dirty="0">
                <a:cs typeface="Segoe UI" panose="020B0502040204020203" pitchFamily="34" charset="0"/>
              </a:rPr>
              <a:t> </a:t>
            </a:r>
            <a:r>
              <a:rPr lang="de-DE" sz="1100" dirty="0" err="1">
                <a:cs typeface="Segoe UI" panose="020B0502040204020203" pitchFamily="34" charset="0"/>
              </a:rPr>
              <a:t>directly</a:t>
            </a:r>
            <a:r>
              <a:rPr lang="de-DE" sz="1100" dirty="0">
                <a:cs typeface="Segoe UI" panose="020B0502040204020203" pitchFamily="34" charset="0"/>
              </a:rPr>
              <a:t> </a:t>
            </a:r>
            <a:r>
              <a:rPr lang="de-DE" sz="1100" dirty="0" err="1">
                <a:cs typeface="Segoe UI" panose="020B0502040204020203" pitchFamily="34" charset="0"/>
              </a:rPr>
              <a:t>with</a:t>
            </a:r>
            <a:r>
              <a:rPr lang="de-DE" sz="1100" dirty="0">
                <a:cs typeface="Segoe UI" panose="020B0502040204020203" pitchFamily="34" charset="0"/>
              </a:rPr>
              <a:t> </a:t>
            </a:r>
            <a:r>
              <a:rPr lang="de-DE" sz="1100" dirty="0" err="1">
                <a:cs typeface="Segoe UI" panose="020B0502040204020203" pitchFamily="34" charset="0"/>
              </a:rPr>
              <a:t>drone</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crop</a:t>
            </a:r>
            <a:r>
              <a:rPr lang="de-DE" sz="1100" dirty="0">
                <a:cs typeface="Segoe UI" panose="020B0502040204020203" pitchFamily="34" charset="0"/>
              </a:rPr>
              <a:t> </a:t>
            </a:r>
            <a:r>
              <a:rPr lang="de-DE" sz="1100" dirty="0" err="1">
                <a:cs typeface="Segoe UI" panose="020B0502040204020203" pitchFamily="34" charset="0"/>
              </a:rPr>
              <a:t>from</a:t>
            </a:r>
            <a:r>
              <a:rPr lang="de-DE" sz="1100" dirty="0">
                <a:cs typeface="Segoe UI" panose="020B0502040204020203" pitchFamily="34" charset="0"/>
              </a:rPr>
              <a:t> larger </a:t>
            </a:r>
            <a:r>
              <a:rPr lang="de-DE" sz="1100" dirty="0" err="1">
                <a:cs typeface="Segoe UI" panose="020B0502040204020203" pitchFamily="34" charset="0"/>
              </a:rPr>
              <a:t>image</a:t>
            </a:r>
            <a:r>
              <a:rPr lang="de-DE" sz="1100" dirty="0">
                <a:cs typeface="Segoe UI" panose="020B0502040204020203" pitchFamily="34" charset="0"/>
              </a:rPr>
              <a:t> after </a:t>
            </a:r>
            <a:r>
              <a:rPr lang="de-DE" sz="1100" dirty="0" err="1">
                <a:cs typeface="Segoe UI" panose="020B0502040204020203" pitchFamily="34" charset="0"/>
              </a:rPr>
              <a:t>object</a:t>
            </a:r>
            <a:r>
              <a:rPr lang="de-DE" sz="1100" dirty="0">
                <a:cs typeface="Segoe UI" panose="020B0502040204020203" pitchFamily="34" charset="0"/>
              </a:rPr>
              <a:t> </a:t>
            </a:r>
            <a:r>
              <a:rPr lang="de-DE" sz="1100" dirty="0" err="1">
                <a:cs typeface="Segoe UI" panose="020B0502040204020203" pitchFamily="34" charset="0"/>
              </a:rPr>
              <a:t>detection</a:t>
            </a:r>
            <a:r>
              <a:rPr lang="de-DE" sz="1100" dirty="0">
                <a:cs typeface="Segoe UI" panose="020B0502040204020203" pitchFamily="34" charset="0"/>
              </a:rPr>
              <a:t> (</a:t>
            </a:r>
            <a:r>
              <a:rPr lang="de-DE" sz="1100" dirty="0" err="1">
                <a:cs typeface="Segoe UI" panose="020B0502040204020203" pitchFamily="34" charset="0"/>
              </a:rPr>
              <a:t>or</a:t>
            </a:r>
            <a:r>
              <a:rPr lang="de-DE" sz="1100" dirty="0">
                <a:cs typeface="Segoe UI" panose="020B0502040204020203" pitchFamily="34" charset="0"/>
              </a:rPr>
              <a:t> </a:t>
            </a:r>
            <a:r>
              <a:rPr lang="de-DE" sz="1100" dirty="0" err="1">
                <a:cs typeface="Segoe UI" panose="020B0502040204020203" pitchFamily="34" charset="0"/>
              </a:rPr>
              <a:t>segmentation</a:t>
            </a:r>
            <a:r>
              <a:rPr lang="de-DE" sz="1100" dirty="0">
                <a:cs typeface="Segoe UI" panose="020B0502040204020203" pitchFamily="34" charset="0"/>
              </a:rPr>
              <a:t>)</a:t>
            </a:r>
          </a:p>
          <a:p>
            <a:pPr lvl="0" rtl="0">
              <a:lnSpc>
                <a:spcPct val="100000"/>
              </a:lnSpc>
              <a:spcAft>
                <a:spcPts val="600"/>
              </a:spcAft>
              <a:buFont typeface="+mj-lt"/>
              <a:buAutoNum type="arabicPeriod"/>
              <a:defRPr/>
            </a:pPr>
            <a:r>
              <a:rPr lang="de-DE" sz="1100" dirty="0" err="1">
                <a:cs typeface="Segoe UI" panose="020B0502040204020203" pitchFamily="34" charset="0"/>
              </a:rPr>
              <a:t>Explainable</a:t>
            </a:r>
            <a:r>
              <a:rPr lang="de-DE" sz="1100" dirty="0">
                <a:cs typeface="Segoe UI" panose="020B0502040204020203" pitchFamily="34" charset="0"/>
              </a:rPr>
              <a:t> </a:t>
            </a:r>
            <a:r>
              <a:rPr lang="de-DE" sz="1100" dirty="0" err="1">
                <a:cs typeface="Segoe UI" panose="020B0502040204020203" pitchFamily="34" charset="0"/>
              </a:rPr>
              <a:t>image</a:t>
            </a:r>
            <a:r>
              <a:rPr lang="de-DE" sz="1100" dirty="0">
                <a:cs typeface="Segoe UI" panose="020B0502040204020203" pitchFamily="34" charset="0"/>
              </a:rPr>
              <a:t> </a:t>
            </a:r>
            <a:r>
              <a:rPr lang="de-DE" sz="1100" dirty="0" err="1">
                <a:cs typeface="Segoe UI" panose="020B0502040204020203" pitchFamily="34" charset="0"/>
              </a:rPr>
              <a:t>classification</a:t>
            </a:r>
            <a:r>
              <a:rPr lang="de-DE" sz="1100" dirty="0">
                <a:cs typeface="Segoe UI" panose="020B0502040204020203" pitchFamily="34" charset="0"/>
              </a:rPr>
              <a:t>: </a:t>
            </a:r>
            <a:r>
              <a:rPr lang="de-DE" sz="1100" dirty="0" err="1">
                <a:cs typeface="Segoe UI" panose="020B0502040204020203" pitchFamily="34" charset="0"/>
              </a:rPr>
              <a:t>It‘s</a:t>
            </a:r>
            <a:r>
              <a:rPr lang="de-DE" sz="1100" dirty="0">
                <a:cs typeface="Segoe UI" panose="020B0502040204020203" pitchFamily="34" charset="0"/>
              </a:rPr>
              <a:t> possible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make</a:t>
            </a:r>
            <a:r>
              <a:rPr lang="de-DE" sz="1100" dirty="0">
                <a:cs typeface="Segoe UI" panose="020B0502040204020203" pitchFamily="34" charset="0"/>
              </a:rPr>
              <a:t> </a:t>
            </a:r>
            <a:r>
              <a:rPr lang="de-DE" sz="1100" dirty="0" err="1">
                <a:cs typeface="Segoe UI" panose="020B0502040204020203" pitchFamily="34" charset="0"/>
              </a:rPr>
              <a:t>inferences</a:t>
            </a:r>
            <a:r>
              <a:rPr lang="de-DE" sz="1100" dirty="0">
                <a:cs typeface="Segoe UI" panose="020B0502040204020203" pitchFamily="34" charset="0"/>
              </a:rPr>
              <a:t> </a:t>
            </a:r>
            <a:r>
              <a:rPr lang="de-DE" sz="1100" dirty="0" err="1">
                <a:cs typeface="Segoe UI" panose="020B0502040204020203" pitchFamily="34" charset="0"/>
              </a:rPr>
              <a:t>about</a:t>
            </a:r>
            <a:r>
              <a:rPr lang="de-DE" sz="1100" dirty="0">
                <a:cs typeface="Segoe UI" panose="020B0502040204020203" pitchFamily="34" charset="0"/>
              </a:rPr>
              <a:t> </a:t>
            </a:r>
            <a:r>
              <a:rPr lang="de-DE" sz="1100" dirty="0" err="1">
                <a:cs typeface="Segoe UI" panose="020B0502040204020203" pitchFamily="34" charset="0"/>
              </a:rPr>
              <a:t>which</a:t>
            </a:r>
            <a:r>
              <a:rPr lang="de-DE" sz="1100" dirty="0">
                <a:cs typeface="Segoe UI" panose="020B0502040204020203" pitchFamily="34" charset="0"/>
              </a:rPr>
              <a:t> </a:t>
            </a:r>
            <a:r>
              <a:rPr lang="de-DE" sz="1100" dirty="0" err="1">
                <a:cs typeface="Segoe UI" panose="020B0502040204020203" pitchFamily="34" charset="0"/>
              </a:rPr>
              <a:t>pixels</a:t>
            </a:r>
            <a:r>
              <a:rPr lang="de-DE" sz="1100" dirty="0">
                <a:cs typeface="Segoe UI" panose="020B0502040204020203" pitchFamily="34" charset="0"/>
              </a:rPr>
              <a:t> </a:t>
            </a:r>
            <a:r>
              <a:rPr lang="de-DE" sz="1100" dirty="0" err="1">
                <a:cs typeface="Segoe UI" panose="020B0502040204020203" pitchFamily="34" charset="0"/>
              </a:rPr>
              <a:t>contributed</a:t>
            </a:r>
            <a:r>
              <a:rPr lang="de-DE" sz="1100" dirty="0">
                <a:cs typeface="Segoe UI" panose="020B0502040204020203" pitchFamily="34" charset="0"/>
              </a:rPr>
              <a:t> </a:t>
            </a:r>
            <a:r>
              <a:rPr lang="de-DE" sz="1100" dirty="0" err="1">
                <a:cs typeface="Segoe UI" panose="020B0502040204020203" pitchFamily="34" charset="0"/>
              </a:rPr>
              <a:t>most</a:t>
            </a:r>
            <a:r>
              <a:rPr lang="de-DE" sz="1100" dirty="0">
                <a:cs typeface="Segoe UI" panose="020B0502040204020203" pitchFamily="34" charset="0"/>
              </a:rPr>
              <a:t> </a:t>
            </a:r>
            <a:r>
              <a:rPr lang="de-DE" sz="1100" dirty="0" err="1">
                <a:cs typeface="Segoe UI" panose="020B0502040204020203" pitchFamily="34" charset="0"/>
              </a:rPr>
              <a:t>to</a:t>
            </a:r>
            <a:r>
              <a:rPr lang="de-DE" sz="1100" dirty="0">
                <a:cs typeface="Segoe UI" panose="020B0502040204020203" pitchFamily="34" charset="0"/>
              </a:rPr>
              <a:t> </a:t>
            </a:r>
            <a:r>
              <a:rPr lang="de-DE" sz="1100" dirty="0" err="1">
                <a:cs typeface="Segoe UI" panose="020B0502040204020203" pitchFamily="34" charset="0"/>
              </a:rPr>
              <a:t>the</a:t>
            </a:r>
            <a:r>
              <a:rPr lang="de-DE" sz="1100" dirty="0">
                <a:cs typeface="Segoe UI" panose="020B0502040204020203" pitchFamily="34" charset="0"/>
              </a:rPr>
              <a:t> </a:t>
            </a:r>
            <a:r>
              <a:rPr lang="de-DE" sz="1100" dirty="0" err="1">
                <a:cs typeface="Segoe UI" panose="020B0502040204020203" pitchFamily="34" charset="0"/>
              </a:rPr>
              <a:t>resulting</a:t>
            </a:r>
            <a:r>
              <a:rPr lang="de-DE" sz="1100" dirty="0">
                <a:cs typeface="Segoe UI" panose="020B0502040204020203" pitchFamily="34" charset="0"/>
              </a:rPr>
              <a:t> </a:t>
            </a:r>
            <a:r>
              <a:rPr lang="de-DE" sz="1100" dirty="0" err="1">
                <a:cs typeface="Segoe UI" panose="020B0502040204020203" pitchFamily="34" charset="0"/>
              </a:rPr>
              <a:t>class</a:t>
            </a:r>
            <a:r>
              <a:rPr lang="de-DE" sz="1100" dirty="0">
                <a:cs typeface="Segoe UI" panose="020B0502040204020203" pitchFamily="34" charset="0"/>
              </a:rPr>
              <a:t>.</a:t>
            </a:r>
          </a:p>
        </p:txBody>
      </p:sp>
      <p:pic>
        <p:nvPicPr>
          <p:cNvPr id="12" name="Grafik 11" descr="Ein Bild, das Silber enthält.&#10;&#10;Automatisch generierte Beschreibung mit mittlerer Zuverlässigkeit">
            <a:extLst>
              <a:ext uri="{FF2B5EF4-FFF2-40B4-BE49-F238E27FC236}">
                <a16:creationId xmlns:a16="http://schemas.microsoft.com/office/drawing/2014/main" id="{C6ED907D-E227-30F3-2AB9-6190CB6A7C53}"/>
              </a:ext>
            </a:extLst>
          </p:cNvPr>
          <p:cNvPicPr>
            <a:picLocks noChangeAspect="1"/>
          </p:cNvPicPr>
          <p:nvPr/>
        </p:nvPicPr>
        <p:blipFill>
          <a:blip r:embed="rId3"/>
          <a:stretch>
            <a:fillRect/>
          </a:stretch>
        </p:blipFill>
        <p:spPr>
          <a:xfrm>
            <a:off x="7625594" y="1331761"/>
            <a:ext cx="3924356" cy="3489953"/>
          </a:xfrm>
          <a:prstGeom prst="rect">
            <a:avLst/>
          </a:prstGeom>
        </p:spPr>
      </p:pic>
      <p:pic>
        <p:nvPicPr>
          <p:cNvPr id="3" name="Grafik 2">
            <a:extLst>
              <a:ext uri="{FF2B5EF4-FFF2-40B4-BE49-F238E27FC236}">
                <a16:creationId xmlns:a16="http://schemas.microsoft.com/office/drawing/2014/main" id="{581AB248-39F9-E485-E8F0-46A58365A261}"/>
              </a:ext>
            </a:extLst>
          </p:cNvPr>
          <p:cNvPicPr>
            <a:picLocks noChangeAspect="1"/>
          </p:cNvPicPr>
          <p:nvPr/>
        </p:nvPicPr>
        <p:blipFill>
          <a:blip r:embed="rId4"/>
          <a:stretch>
            <a:fillRect/>
          </a:stretch>
        </p:blipFill>
        <p:spPr>
          <a:xfrm>
            <a:off x="5192785" y="1331761"/>
            <a:ext cx="2303710" cy="2382953"/>
          </a:xfrm>
          <a:prstGeom prst="rect">
            <a:avLst/>
          </a:prstGeom>
        </p:spPr>
      </p:pic>
      <p:pic>
        <p:nvPicPr>
          <p:cNvPr id="6" name="Grafik 5" descr="Ein Bild, das Screenshot, Farbigkeit enthält.&#10;&#10;Automatisch generierte Beschreibung">
            <a:extLst>
              <a:ext uri="{FF2B5EF4-FFF2-40B4-BE49-F238E27FC236}">
                <a16:creationId xmlns:a16="http://schemas.microsoft.com/office/drawing/2014/main" id="{DFEA5D95-FC3C-9F2B-23C9-9108D79C196A}"/>
              </a:ext>
            </a:extLst>
          </p:cNvPr>
          <p:cNvPicPr>
            <a:picLocks noChangeAspect="1"/>
          </p:cNvPicPr>
          <p:nvPr/>
        </p:nvPicPr>
        <p:blipFill rotWithShape="1">
          <a:blip r:embed="rId5"/>
          <a:srcRect l="10301" t="3662" r="8202" b="13259"/>
          <a:stretch/>
        </p:blipFill>
        <p:spPr>
          <a:xfrm>
            <a:off x="4695038" y="4127573"/>
            <a:ext cx="2801923" cy="2282371"/>
          </a:xfrm>
          <a:prstGeom prst="rect">
            <a:avLst/>
          </a:prstGeom>
        </p:spPr>
      </p:pic>
    </p:spTree>
    <p:extLst>
      <p:ext uri="{BB962C8B-B14F-4D97-AF65-F5344CB8AC3E}">
        <p14:creationId xmlns:p14="http://schemas.microsoft.com/office/powerpoint/2010/main" val="30940681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521207" y="448056"/>
            <a:ext cx="10829098" cy="640080"/>
          </a:xfrm>
        </p:spPr>
        <p:txBody>
          <a:bodyPr rtlCol="0">
            <a:noAutofit/>
          </a:bodyPr>
          <a:lstStyle/>
          <a:p>
            <a:pPr rtl="0"/>
            <a:r>
              <a:rPr lang="de-DE" dirty="0">
                <a:latin typeface="Segoe UI Light" panose="020B0502040204020203" pitchFamily="34" charset="0"/>
                <a:cs typeface="Segoe UI Light" panose="020B0502040204020203" pitchFamily="34" charset="0"/>
              </a:rPr>
              <a:t>Classification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Detection</a:t>
            </a:r>
            <a:r>
              <a:rPr lang="de-DE" dirty="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vs</a:t>
            </a:r>
            <a:r>
              <a:rPr lang="de-DE" dirty="0">
                <a:latin typeface="Segoe UI Light" panose="020B0502040204020203" pitchFamily="34" charset="0"/>
                <a:cs typeface="Segoe UI Light" panose="020B0502040204020203" pitchFamily="34" charset="0"/>
              </a:rPr>
              <a:t> Segmentation – </a:t>
            </a:r>
            <a:r>
              <a:rPr lang="de-DE" dirty="0" err="1">
                <a:latin typeface="Segoe UI Light" panose="020B0502040204020203" pitchFamily="34" charset="0"/>
                <a:cs typeface="Segoe UI Light" panose="020B0502040204020203" pitchFamily="34" charset="0"/>
              </a:rPr>
              <a:t>Annotations</a:t>
            </a:r>
            <a:r>
              <a:rPr lang="de-DE" dirty="0">
                <a:latin typeface="Segoe UI Light" panose="020B0502040204020203" pitchFamily="34" charset="0"/>
                <a:cs typeface="Segoe UI Light" panose="020B0502040204020203" pitchFamily="34" charset="0"/>
              </a:rPr>
              <a:t> and Labels</a:t>
            </a:r>
          </a:p>
        </p:txBody>
      </p:sp>
      <p:sp>
        <p:nvSpPr>
          <p:cNvPr id="38" name="Inhaltsplatzhalt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mj-lt"/>
              <a:buAutoNum type="arabicPeriod"/>
              <a:defRPr/>
            </a:pPr>
            <a:r>
              <a:rPr lang="de-DE" sz="1100" dirty="0" err="1">
                <a:cs typeface="Segoe UI" panose="020B0502040204020203" pitchFamily="34" charset="0"/>
              </a:rPr>
              <a:t>Labeling</a:t>
            </a:r>
            <a:r>
              <a:rPr lang="de-DE" sz="1100" dirty="0">
                <a:cs typeface="Segoe UI" panose="020B0502040204020203" pitchFamily="34" charset="0"/>
              </a:rPr>
              <a:t> </a:t>
            </a:r>
            <a:r>
              <a:rPr lang="de-DE" sz="1100" dirty="0" err="1">
                <a:cs typeface="Segoe UI" panose="020B0502040204020203" pitchFamily="34" charset="0"/>
              </a:rPr>
              <a:t>complexity</a:t>
            </a:r>
            <a:r>
              <a:rPr lang="de-DE" sz="1100" dirty="0">
                <a:cs typeface="Segoe UI" panose="020B0502040204020203" pitchFamily="34" charset="0"/>
              </a:rPr>
              <a:t>, </a:t>
            </a:r>
            <a:r>
              <a:rPr lang="de-DE" sz="1100" dirty="0" err="1">
                <a:cs typeface="Segoe UI" panose="020B0502040204020203" pitchFamily="34" charset="0"/>
              </a:rPr>
              <a:t>effort</a:t>
            </a:r>
            <a:r>
              <a:rPr lang="de-DE" sz="1100" dirty="0">
                <a:cs typeface="Segoe UI" panose="020B0502040204020203" pitchFamily="34" charset="0"/>
              </a:rPr>
              <a:t>, </a:t>
            </a:r>
            <a:r>
              <a:rPr lang="de-DE" sz="1100" dirty="0" err="1">
                <a:cs typeface="Segoe UI" panose="020B0502040204020203" pitchFamily="34" charset="0"/>
              </a:rPr>
              <a:t>costs</a:t>
            </a:r>
            <a:r>
              <a:rPr lang="de-DE" sz="1100" dirty="0">
                <a:cs typeface="Segoe UI" panose="020B0502040204020203" pitchFamily="34" charset="0"/>
              </a:rPr>
              <a:t>:</a:t>
            </a:r>
            <a:br>
              <a:rPr lang="de-DE" sz="1100" dirty="0">
                <a:cs typeface="Segoe UI" panose="020B0502040204020203" pitchFamily="34" charset="0"/>
              </a:rPr>
            </a:br>
            <a:r>
              <a:rPr lang="de-DE" sz="1100" dirty="0">
                <a:cs typeface="Segoe UI" panose="020B0502040204020203" pitchFamily="34" charset="0"/>
              </a:rPr>
              <a:t>Classification &lt; </a:t>
            </a:r>
            <a:r>
              <a:rPr lang="de-DE" sz="1100" dirty="0" err="1">
                <a:cs typeface="Segoe UI" panose="020B0502040204020203" pitchFamily="34" charset="0"/>
              </a:rPr>
              <a:t>Detection</a:t>
            </a:r>
            <a:r>
              <a:rPr lang="de-DE" sz="1100" dirty="0">
                <a:cs typeface="Segoe UI" panose="020B0502040204020203" pitchFamily="34" charset="0"/>
              </a:rPr>
              <a:t> &lt; Segmentation</a:t>
            </a:r>
          </a:p>
          <a:p>
            <a:pPr lvl="0" rtl="0">
              <a:lnSpc>
                <a:spcPct val="100000"/>
              </a:lnSpc>
              <a:spcAft>
                <a:spcPts val="600"/>
              </a:spcAft>
              <a:buFont typeface="+mj-lt"/>
              <a:buAutoNum type="arabicPeriod"/>
              <a:defRPr/>
            </a:pPr>
            <a:endParaRPr lang="de-DE" sz="1100" dirty="0">
              <a:cs typeface="Segoe UI" panose="020B0502040204020203" pitchFamily="34" charset="0"/>
            </a:endParaRPr>
          </a:p>
        </p:txBody>
      </p:sp>
      <p:pic>
        <p:nvPicPr>
          <p:cNvPr id="3" name="Grafik 2" descr="Ein Bild, das Text, Screenshot, Multimedia-Software, Software enthält.&#10;&#10;Automatisch generierte Beschreibung">
            <a:extLst>
              <a:ext uri="{FF2B5EF4-FFF2-40B4-BE49-F238E27FC236}">
                <a16:creationId xmlns:a16="http://schemas.microsoft.com/office/drawing/2014/main" id="{026BAA2A-E79F-1EBB-45A4-A8FCEEEDA84E}"/>
              </a:ext>
            </a:extLst>
          </p:cNvPr>
          <p:cNvPicPr>
            <a:picLocks noChangeAspect="1"/>
          </p:cNvPicPr>
          <p:nvPr/>
        </p:nvPicPr>
        <p:blipFill>
          <a:blip r:embed="rId3"/>
          <a:stretch>
            <a:fillRect/>
          </a:stretch>
        </p:blipFill>
        <p:spPr>
          <a:xfrm>
            <a:off x="3173430" y="2767675"/>
            <a:ext cx="5040766" cy="3065123"/>
          </a:xfrm>
          <a:prstGeom prst="rect">
            <a:avLst/>
          </a:prstGeom>
        </p:spPr>
      </p:pic>
      <p:pic>
        <p:nvPicPr>
          <p:cNvPr id="5" name="Grafik 4" descr="Ein Bild, das Screenshot, Landfahrzeug, Fahrzeug enthält.&#10;&#10;Automatisch generierte Beschreibung">
            <a:extLst>
              <a:ext uri="{FF2B5EF4-FFF2-40B4-BE49-F238E27FC236}">
                <a16:creationId xmlns:a16="http://schemas.microsoft.com/office/drawing/2014/main" id="{7126D571-DEC5-8B56-9FAC-C7572EA49065}"/>
              </a:ext>
            </a:extLst>
          </p:cNvPr>
          <p:cNvPicPr>
            <a:picLocks noChangeAspect="1"/>
          </p:cNvPicPr>
          <p:nvPr/>
        </p:nvPicPr>
        <p:blipFill>
          <a:blip r:embed="rId4"/>
          <a:stretch>
            <a:fillRect/>
          </a:stretch>
        </p:blipFill>
        <p:spPr>
          <a:xfrm>
            <a:off x="8793247" y="3284511"/>
            <a:ext cx="2857143" cy="2152381"/>
          </a:xfrm>
          <a:prstGeom prst="rect">
            <a:avLst/>
          </a:prstGeom>
        </p:spPr>
      </p:pic>
      <p:pic>
        <p:nvPicPr>
          <p:cNvPr id="7" name="Grafik 6" descr="Ein Bild, das Text, Hund, Screenshot enthält.&#10;&#10;Automatisch generierte Beschreibung">
            <a:extLst>
              <a:ext uri="{FF2B5EF4-FFF2-40B4-BE49-F238E27FC236}">
                <a16:creationId xmlns:a16="http://schemas.microsoft.com/office/drawing/2014/main" id="{E63888B6-6F50-F256-90F6-975111C690A5}"/>
              </a:ext>
            </a:extLst>
          </p:cNvPr>
          <p:cNvPicPr>
            <a:picLocks noChangeAspect="1"/>
          </p:cNvPicPr>
          <p:nvPr/>
        </p:nvPicPr>
        <p:blipFill rotWithShape="1">
          <a:blip r:embed="rId5"/>
          <a:srcRect l="66540" t="15770" r="2717" b="2518"/>
          <a:stretch/>
        </p:blipFill>
        <p:spPr>
          <a:xfrm>
            <a:off x="1013120" y="2959741"/>
            <a:ext cx="1861910" cy="2801923"/>
          </a:xfrm>
          <a:prstGeom prst="rect">
            <a:avLst/>
          </a:prstGeom>
        </p:spPr>
      </p:pic>
    </p:spTree>
    <p:extLst>
      <p:ext uri="{BB962C8B-B14F-4D97-AF65-F5344CB8AC3E}">
        <p14:creationId xmlns:p14="http://schemas.microsoft.com/office/powerpoint/2010/main" val="2046504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16_TF10001108_Win32" id="{08D89365-2E4C-432D-9349-8DF9B80AEEA1}" vid="{010FF314-90DF-4A21-BD0D-ADCBA34234A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{F474320A-C84A-4D0B-BE1D-BECA68605C89}tf10001108_win32</Template>
  <TotalTime>0</TotalTime>
  <Words>1824</Words>
  <Application>Microsoft Office PowerPoint</Application>
  <PresentationFormat>Breitbild</PresentationFormat>
  <Paragraphs>202</Paragraphs>
  <Slides>20</Slides>
  <Notes>20</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20</vt:i4>
      </vt:variant>
    </vt:vector>
  </HeadingPairs>
  <TitlesOfParts>
    <vt:vector size="27" baseType="lpstr">
      <vt:lpstr>Arial</vt:lpstr>
      <vt:lpstr>Calibri</vt:lpstr>
      <vt:lpstr>Calibri, sans-serif</vt:lpstr>
      <vt:lpstr>Segoe UI</vt:lpstr>
      <vt:lpstr>Segoe UI Light</vt:lpstr>
      <vt:lpstr>Benutzerdefiniert</vt:lpstr>
      <vt:lpstr>Image</vt:lpstr>
      <vt:lpstr>AI-Driven Power Pole  Inspections</vt:lpstr>
      <vt:lpstr>Overview</vt:lpstr>
      <vt:lpstr>Data</vt:lpstr>
      <vt:lpstr>Gathering Data</vt:lpstr>
      <vt:lpstr>Gathering Data – Synthetic Training Data</vt:lpstr>
      <vt:lpstr>General Problems and Questions</vt:lpstr>
      <vt:lpstr>Classification vs Detection vs Segmentation</vt:lpstr>
      <vt:lpstr>Classification vs Detection vs Segmentation for Power Poles</vt:lpstr>
      <vt:lpstr>Classification vs Detection vs Segmentation – Annotations and Labels</vt:lpstr>
      <vt:lpstr>Object Classes and Defect Classes</vt:lpstr>
      <vt:lpstr>Data Assocation, Data Fusion and 3D Localization (with camera poses)</vt:lpstr>
      <vt:lpstr>Data Assocation, Data Fusion and 3D Localization (with 3D reconstruction)</vt:lpstr>
      <vt:lpstr>Most important questions</vt:lpstr>
      <vt:lpstr>Data Preparation / Preprocessing</vt:lpstr>
      <vt:lpstr>Models</vt:lpstr>
      <vt:lpstr>Metrics</vt:lpstr>
      <vt:lpstr>Tools</vt:lpstr>
      <vt:lpstr>Tools</vt:lpstr>
      <vt:lpstr>Pipeline</vt:lpstr>
      <vt:lpstr>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Power Pole Inspections</dc:title>
  <dc:creator>Julia Feuerstein</dc:creator>
  <cp:keywords/>
  <cp:lastModifiedBy>Julia Feuerstein</cp:lastModifiedBy>
  <cp:revision>119</cp:revision>
  <dcterms:created xsi:type="dcterms:W3CDTF">2024-03-24T16:42:05Z</dcterms:created>
  <dcterms:modified xsi:type="dcterms:W3CDTF">2024-03-25T15:02:59Z</dcterms:modified>
  <cp:version/>
</cp:coreProperties>
</file>